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1"/>
  </p:notesMasterIdLst>
  <p:handoutMasterIdLst>
    <p:handoutMasterId r:id="rId32"/>
  </p:handoutMasterIdLst>
  <p:sldIdLst>
    <p:sldId id="256" r:id="rId2"/>
    <p:sldId id="265" r:id="rId3"/>
    <p:sldId id="287" r:id="rId4"/>
    <p:sldId id="288" r:id="rId5"/>
    <p:sldId id="289" r:id="rId6"/>
    <p:sldId id="266" r:id="rId7"/>
    <p:sldId id="280" r:id="rId8"/>
    <p:sldId id="267" r:id="rId9"/>
    <p:sldId id="313" r:id="rId10"/>
    <p:sldId id="314" r:id="rId11"/>
    <p:sldId id="297" r:id="rId12"/>
    <p:sldId id="298" r:id="rId13"/>
    <p:sldId id="299" r:id="rId14"/>
    <p:sldId id="300" r:id="rId15"/>
    <p:sldId id="301" r:id="rId16"/>
    <p:sldId id="269" r:id="rId17"/>
    <p:sldId id="281" r:id="rId18"/>
    <p:sldId id="282" r:id="rId19"/>
    <p:sldId id="283" r:id="rId20"/>
    <p:sldId id="315" r:id="rId21"/>
    <p:sldId id="308" r:id="rId22"/>
    <p:sldId id="273" r:id="rId23"/>
    <p:sldId id="316" r:id="rId24"/>
    <p:sldId id="311" r:id="rId25"/>
    <p:sldId id="270" r:id="rId26"/>
    <p:sldId id="317" r:id="rId27"/>
    <p:sldId id="318" r:id="rId28"/>
    <p:sldId id="319" r:id="rId29"/>
    <p:sldId id="28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6" autoAdjust="0"/>
  </p:normalViewPr>
  <p:slideViewPr>
    <p:cSldViewPr>
      <p:cViewPr varScale="1">
        <p:scale>
          <a:sx n="55" d="100"/>
          <a:sy n="55" d="100"/>
        </p:scale>
        <p:origin x="14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19DF15CD-7C1F-4A8A-AB0A-AA10DC36FA0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B298BAE-BFF7-4572-9593-9141780D4BEA}" type="datetimeFigureOut">
              <a:rPr lang="en-US"/>
              <a:pPr/>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12A199-2D4B-43DF-9EF4-E3EEB3781FB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3847D7EA-8CA7-43B4-951B-2E7B393ACB3C}"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3B47A5DA-4B56-4004-B98D-321F3B304E42}"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BA93238C-1B2F-422F-8D92-1DD063AE6244}"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BC258CE2-C414-4454-B7D7-1F54FB3000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99C9BA5-66F8-48A0-9023-DB68DECEB9B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F6B18D2-B98E-42C4-8B63-C3320DA0B9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5231260-044D-4488-9B24-00272F62DC4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16B983A-C899-4CEF-9AAE-058C619D845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370013" y="1827213"/>
            <a:ext cx="7313612" cy="4114800"/>
          </a:xfrm>
        </p:spPr>
        <p:txBody>
          <a:bodyPr>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0281FD76-11B6-444A-AFC4-4B636457B33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778A17D0-F133-4FD8-88F2-09BB4FE5BF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6EEC0E4-7798-4CCF-B54A-A66BC8FB56B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C2398E23-782D-4322-B12C-BB0207541EED}"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5BBF30D-DBD1-442B-A32A-A0BC89C8367D}"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6BFE79CC-23CC-4AF3-913A-79D8CE91B053}"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D15A141F-A0F0-4814-888F-CCF846D0DD56}"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52EF296B-1574-4623-BE67-FFBF0A69926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F70BB43-7FEE-4C64-AD94-71C7D2CF4D07}"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eaLnBrk="1" hangingPunct="1">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AD7938EF-BF20-49B5-8E4F-319455F6CFB6}"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Verdana" pitchFamily="34" charset="0"/>
                <a:ea typeface="+mn-ea"/>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Verdana" pitchFamily="34" charset="0"/>
                <a:ea typeface="+mn-ea"/>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6574FDDA-873F-47B0-8ECD-D96B0ABD42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73" r:id="rId4"/>
    <p:sldLayoutId id="2147483974" r:id="rId5"/>
    <p:sldLayoutId id="2147483975" r:id="rId6"/>
    <p:sldLayoutId id="2147483968" r:id="rId7"/>
    <p:sldLayoutId id="2147483976" r:id="rId8"/>
    <p:sldLayoutId id="2147483977" r:id="rId9"/>
    <p:sldLayoutId id="2147483969" r:id="rId10"/>
    <p:sldLayoutId id="2147483970" r:id="rId11"/>
    <p:sldLayoutId id="2147483978" r:id="rId12"/>
    <p:sldLayoutId id="2147483979" r:id="rId13"/>
    <p:sldLayoutId id="2147483980" r:id="rId14"/>
    <p:sldLayoutId id="2147483981" r:id="rId1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mj-cs"/>
        </a:defRPr>
      </a:lvl1pPr>
      <a:lvl2pPr algn="l" rtl="0" eaLnBrk="0" fontAlgn="base" hangingPunct="0">
        <a:spcBef>
          <a:spcPct val="0"/>
        </a:spcBef>
        <a:spcAft>
          <a:spcPct val="0"/>
        </a:spcAft>
        <a:defRPr sz="4100" b="1">
          <a:solidFill>
            <a:schemeClr val="tx2"/>
          </a:solidFill>
          <a:latin typeface="Lucida Sans Unicode" pitchFamily="34" charset="0"/>
          <a:ea typeface="MS PGothic" pitchFamily="34" charset="-128"/>
        </a:defRPr>
      </a:lvl2pPr>
      <a:lvl3pPr algn="l" rtl="0" eaLnBrk="0" fontAlgn="base" hangingPunct="0">
        <a:spcBef>
          <a:spcPct val="0"/>
        </a:spcBef>
        <a:spcAft>
          <a:spcPct val="0"/>
        </a:spcAft>
        <a:defRPr sz="4100" b="1">
          <a:solidFill>
            <a:schemeClr val="tx2"/>
          </a:solidFill>
          <a:latin typeface="Lucida Sans Unicode" pitchFamily="34" charset="0"/>
          <a:ea typeface="MS PGothic" pitchFamily="34" charset="-128"/>
        </a:defRPr>
      </a:lvl3pPr>
      <a:lvl4pPr algn="l" rtl="0" eaLnBrk="0" fontAlgn="base" hangingPunct="0">
        <a:spcBef>
          <a:spcPct val="0"/>
        </a:spcBef>
        <a:spcAft>
          <a:spcPct val="0"/>
        </a:spcAft>
        <a:defRPr sz="4100" b="1">
          <a:solidFill>
            <a:schemeClr val="tx2"/>
          </a:solidFill>
          <a:latin typeface="Lucida Sans Unicode" pitchFamily="34" charset="0"/>
          <a:ea typeface="MS PGothic" pitchFamily="34" charset="-128"/>
        </a:defRPr>
      </a:lvl4pPr>
      <a:lvl5pPr algn="l" rtl="0" eaLnBrk="0" fontAlgn="base" hangingPunct="0">
        <a:spcBef>
          <a:spcPct val="0"/>
        </a:spcBef>
        <a:spcAft>
          <a:spcPct val="0"/>
        </a:spcAft>
        <a:defRPr sz="4100" b="1">
          <a:solidFill>
            <a:schemeClr val="tx2"/>
          </a:solidFill>
          <a:latin typeface="Lucida Sans Unicode" pitchFamily="34" charset="0"/>
          <a:ea typeface="MS PGothic" pitchFamily="34" charset="-128"/>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rds.yahoo.com/_ylt=A0WTefVKk3BMnXYAdhGJzbkF;_ylu=X3oDMTBqcXVla3BiBHNlYwN4cGwEcG9zAzMEdnRpZAM-/SIG=13vtr5unq/EXP=1282532554/**http:/images.search.yahoo.com/search/images?fr2=xpl&amp;ni=20&amp;fr=slv8-hpd10&amp;p=connecticut+compromise"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algn="ctr" eaLnBrk="1" fontAlgn="auto" hangingPunct="1">
              <a:spcAft>
                <a:spcPts val="0"/>
              </a:spcAft>
              <a:defRPr/>
            </a:pPr>
            <a:r>
              <a:rPr lang="en-US" sz="6000" dirty="0" smtClean="0">
                <a:ea typeface="+mj-ea"/>
              </a:rPr>
              <a:t>Unit 4 Part I:</a:t>
            </a:r>
            <a:br>
              <a:rPr lang="en-US" sz="6000" dirty="0" smtClean="0">
                <a:ea typeface="+mj-ea"/>
              </a:rPr>
            </a:br>
            <a:r>
              <a:rPr lang="en-US" sz="6000" dirty="0" smtClean="0">
                <a:ea typeface="+mj-ea"/>
              </a:rPr>
              <a:t>Foundations of American Government</a:t>
            </a:r>
            <a:endParaRPr lang="en-US" sz="6000" dirty="0">
              <a:ea typeface="+mj-ea"/>
            </a:endParaRPr>
          </a:p>
        </p:txBody>
      </p:sp>
      <p:pic>
        <p:nvPicPr>
          <p:cNvPr id="39938" name="Picture 7" descr="p1hg_iai[1]"/>
          <p:cNvPicPr>
            <a:picLocks noChangeAspect="1" noChangeArrowheads="1"/>
          </p:cNvPicPr>
          <p:nvPr/>
        </p:nvPicPr>
        <p:blipFill>
          <a:blip r:embed="rId2" cstate="print"/>
          <a:srcRect/>
          <a:stretch>
            <a:fillRect/>
          </a:stretch>
        </p:blipFill>
        <p:spPr bwMode="auto">
          <a:xfrm>
            <a:off x="2971800" y="4191000"/>
            <a:ext cx="3267075"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3416300"/>
          </a:xfrm>
          <a:prstGeom prst="rect">
            <a:avLst/>
          </a:prstGeom>
        </p:spPr>
        <p:txBody>
          <a:bodyPr>
            <a:spAutoFit/>
          </a:bodyPr>
          <a:lstStyle/>
          <a:p>
            <a:pPr algn="ctr">
              <a:defRPr/>
            </a:pPr>
            <a:r>
              <a:rPr lang="en-US" sz="3600" dirty="0">
                <a:solidFill>
                  <a:srgbClr val="FF3300"/>
                </a:solidFill>
                <a:effectLst>
                  <a:outerShdw blurRad="38100" dist="38100" dir="2700000" algn="tl">
                    <a:srgbClr val="C0C0C0"/>
                  </a:outerShdw>
                </a:effectLst>
                <a:latin typeface="Eras Bold ITC" pitchFamily="34" charset="0"/>
                <a:ea typeface="+mn-ea"/>
              </a:rPr>
              <a:t>Answer</a:t>
            </a:r>
            <a:r>
              <a:rPr lang="en-US" sz="3600" dirty="0">
                <a:effectLst>
                  <a:outerShdw blurRad="38100" dist="38100" dir="2700000" algn="tl">
                    <a:srgbClr val="C0C0C0"/>
                  </a:outerShdw>
                </a:effectLst>
                <a:latin typeface="Eras Bold ITC" pitchFamily="34" charset="0"/>
                <a:ea typeface="+mn-ea"/>
              </a:rPr>
              <a:t>: </a:t>
            </a:r>
          </a:p>
          <a:p>
            <a:pPr algn="ctr">
              <a:defRPr/>
            </a:pPr>
            <a:r>
              <a:rPr lang="en-US" sz="3600" dirty="0">
                <a:effectLst>
                  <a:outerShdw blurRad="38100" dist="38100" dir="2700000" algn="tl">
                    <a:srgbClr val="C0C0C0"/>
                  </a:outerShdw>
                </a:effectLst>
                <a:latin typeface="Eras Bold ITC" pitchFamily="34" charset="0"/>
                <a:ea typeface="+mn-ea"/>
              </a:rPr>
              <a:t>For most Americans,  respect for freedom was so great, and fear of tyranny so intense, that a strong national government was an </a:t>
            </a:r>
            <a:r>
              <a:rPr lang="en-US" sz="3600" dirty="0">
                <a:solidFill>
                  <a:srgbClr val="FF3300"/>
                </a:solidFill>
                <a:effectLst>
                  <a:outerShdw blurRad="38100" dist="38100" dir="2700000" algn="tl">
                    <a:srgbClr val="C0C0C0"/>
                  </a:outerShdw>
                </a:effectLst>
                <a:latin typeface="Eras Bold ITC" pitchFamily="34" charset="0"/>
                <a:ea typeface="+mn-ea"/>
              </a:rPr>
              <a:t>unacceptable risk!</a:t>
            </a:r>
            <a:endParaRPr lang="en-US" sz="3600" dirty="0">
              <a:ea typeface="+mn-ea"/>
            </a:endParaRPr>
          </a:p>
        </p:txBody>
      </p:sp>
      <p:pic>
        <p:nvPicPr>
          <p:cNvPr id="54274" name="Picture 6" descr="exclamation_point"/>
          <p:cNvPicPr>
            <a:picLocks noChangeAspect="1" noChangeArrowheads="1"/>
          </p:cNvPicPr>
          <p:nvPr/>
        </p:nvPicPr>
        <p:blipFill>
          <a:blip r:embed="rId2" cstate="print"/>
          <a:srcRect/>
          <a:stretch>
            <a:fillRect/>
          </a:stretch>
        </p:blipFill>
        <p:spPr bwMode="auto">
          <a:xfrm>
            <a:off x="838200" y="3962400"/>
            <a:ext cx="2000250" cy="1971675"/>
          </a:xfrm>
          <a:prstGeom prst="rect">
            <a:avLst/>
          </a:prstGeom>
          <a:noFill/>
          <a:ln w="9525">
            <a:noFill/>
            <a:miter lim="800000"/>
            <a:headEnd/>
            <a:tailEnd/>
          </a:ln>
        </p:spPr>
      </p:pic>
      <p:pic>
        <p:nvPicPr>
          <p:cNvPr id="54275" name="Picture 6" descr="exclamation_point"/>
          <p:cNvPicPr>
            <a:picLocks noChangeAspect="1" noChangeArrowheads="1"/>
          </p:cNvPicPr>
          <p:nvPr/>
        </p:nvPicPr>
        <p:blipFill>
          <a:blip r:embed="rId2" cstate="print"/>
          <a:srcRect/>
          <a:stretch>
            <a:fillRect/>
          </a:stretch>
        </p:blipFill>
        <p:spPr bwMode="auto">
          <a:xfrm>
            <a:off x="3810000" y="3962400"/>
            <a:ext cx="2000250" cy="1971675"/>
          </a:xfrm>
          <a:prstGeom prst="rect">
            <a:avLst/>
          </a:prstGeom>
          <a:noFill/>
          <a:ln w="9525">
            <a:noFill/>
            <a:miter lim="800000"/>
            <a:headEnd/>
            <a:tailEnd/>
          </a:ln>
        </p:spPr>
      </p:pic>
      <p:pic>
        <p:nvPicPr>
          <p:cNvPr id="54276" name="Picture 6" descr="exclamation_point"/>
          <p:cNvPicPr>
            <a:picLocks noChangeAspect="1" noChangeArrowheads="1"/>
          </p:cNvPicPr>
          <p:nvPr/>
        </p:nvPicPr>
        <p:blipFill>
          <a:blip r:embed="rId2" cstate="print"/>
          <a:srcRect/>
          <a:stretch>
            <a:fillRect/>
          </a:stretch>
        </p:blipFill>
        <p:spPr bwMode="auto">
          <a:xfrm>
            <a:off x="6781800" y="3962400"/>
            <a:ext cx="2000250" cy="19716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0" y="152400"/>
            <a:ext cx="9144000" cy="1143000"/>
          </a:xfrm>
        </p:spPr>
        <p:txBody>
          <a:bodyPr/>
          <a:lstStyle/>
          <a:p>
            <a:pPr algn="ctr">
              <a:defRPr/>
            </a:pPr>
            <a:r>
              <a:rPr lang="en-US" dirty="0">
                <a:solidFill>
                  <a:schemeClr val="tx1"/>
                </a:solidFill>
                <a:ea typeface="+mj-ea"/>
              </a:rPr>
              <a:t>Shays’ Rebellion</a:t>
            </a:r>
            <a:r>
              <a:rPr lang="en-US" dirty="0">
                <a:solidFill>
                  <a:srgbClr val="FF3300"/>
                </a:solidFill>
                <a:ea typeface="+mj-ea"/>
              </a:rPr>
              <a:t/>
            </a:r>
            <a:br>
              <a:rPr lang="en-US" dirty="0">
                <a:solidFill>
                  <a:srgbClr val="FF3300"/>
                </a:solidFill>
                <a:ea typeface="+mj-ea"/>
              </a:rPr>
            </a:br>
            <a:r>
              <a:rPr lang="en-US" sz="2400" dirty="0">
                <a:ea typeface="+mj-ea"/>
              </a:rPr>
              <a:t>Massachusetts, </a:t>
            </a:r>
            <a:r>
              <a:rPr lang="en-US" sz="2400" dirty="0" smtClean="0">
                <a:ea typeface="+mj-ea"/>
              </a:rPr>
              <a:t>1786-1787</a:t>
            </a:r>
            <a:endParaRPr lang="en-US" sz="2400" dirty="0">
              <a:ea typeface="+mj-ea"/>
            </a:endParaRPr>
          </a:p>
        </p:txBody>
      </p:sp>
      <p:sp>
        <p:nvSpPr>
          <p:cNvPr id="17413" name="Rectangle 5"/>
          <p:cNvSpPr>
            <a:spLocks noGrp="1" noChangeArrowheads="1"/>
          </p:cNvSpPr>
          <p:nvPr>
            <p:ph type="body" sz="half" idx="1"/>
          </p:nvPr>
        </p:nvSpPr>
        <p:spPr>
          <a:xfrm>
            <a:off x="228600" y="1447800"/>
            <a:ext cx="5715000" cy="4302125"/>
          </a:xfrm>
        </p:spPr>
        <p:txBody>
          <a:bodyPr/>
          <a:lstStyle/>
          <a:p>
            <a:pPr>
              <a:lnSpc>
                <a:spcPct val="80000"/>
              </a:lnSpc>
            </a:pPr>
            <a:r>
              <a:rPr lang="en-US" sz="2300" b="1" dirty="0" smtClean="0">
                <a:latin typeface="Georgia" pitchFamily="18" charset="0"/>
              </a:rPr>
              <a:t>To pay off debt, legislators passed a heavy direct tax on Massachusetts citizens.</a:t>
            </a:r>
          </a:p>
          <a:p>
            <a:pPr>
              <a:lnSpc>
                <a:spcPct val="80000"/>
              </a:lnSpc>
              <a:buFont typeface="Wingdings 3" pitchFamily="18" charset="2"/>
              <a:buNone/>
            </a:pPr>
            <a:endParaRPr lang="en-US" sz="2300" b="1" dirty="0" smtClean="0">
              <a:latin typeface="Georgia" pitchFamily="18" charset="0"/>
            </a:endParaRPr>
          </a:p>
          <a:p>
            <a:pPr>
              <a:lnSpc>
                <a:spcPct val="80000"/>
              </a:lnSpc>
            </a:pPr>
            <a:r>
              <a:rPr lang="en-US" sz="2300" b="1" dirty="0" smtClean="0">
                <a:latin typeface="Georgia" pitchFamily="18" charset="0"/>
              </a:rPr>
              <a:t>It could only be paid in specie—GOLD OR SILVER—not in paper money.</a:t>
            </a:r>
          </a:p>
          <a:p>
            <a:pPr>
              <a:lnSpc>
                <a:spcPct val="80000"/>
              </a:lnSpc>
              <a:buFont typeface="Wingdings 3" pitchFamily="18" charset="2"/>
              <a:buNone/>
            </a:pPr>
            <a:endParaRPr lang="en-US" sz="2300" b="1" dirty="0" smtClean="0">
              <a:latin typeface="Georgia" pitchFamily="18" charset="0"/>
            </a:endParaRPr>
          </a:p>
          <a:p>
            <a:pPr>
              <a:lnSpc>
                <a:spcPct val="80000"/>
              </a:lnSpc>
            </a:pPr>
            <a:r>
              <a:rPr lang="en-US" sz="2300" b="1" dirty="0" smtClean="0">
                <a:latin typeface="Georgia" pitchFamily="18" charset="0"/>
              </a:rPr>
              <a:t>Farmers in the west, already in debt, could not pay the tax.</a:t>
            </a:r>
          </a:p>
          <a:p>
            <a:pPr>
              <a:lnSpc>
                <a:spcPct val="80000"/>
              </a:lnSpc>
            </a:pPr>
            <a:endParaRPr lang="en-US" sz="2300" b="1" dirty="0" smtClean="0">
              <a:latin typeface="Georgia" pitchFamily="18" charset="0"/>
            </a:endParaRPr>
          </a:p>
          <a:p>
            <a:pPr>
              <a:lnSpc>
                <a:spcPct val="80000"/>
              </a:lnSpc>
            </a:pPr>
            <a:r>
              <a:rPr lang="en-US" sz="2300" b="1" dirty="0" smtClean="0">
                <a:latin typeface="Georgia" pitchFamily="18" charset="0"/>
              </a:rPr>
              <a:t>Many had their possessions seized by the government for non-payment.</a:t>
            </a:r>
          </a:p>
          <a:p>
            <a:pPr>
              <a:lnSpc>
                <a:spcPct val="80000"/>
              </a:lnSpc>
            </a:pPr>
            <a:endParaRPr lang="en-US" sz="2300" b="1" dirty="0" smtClean="0">
              <a:latin typeface="Georgia" pitchFamily="18" charset="0"/>
            </a:endParaRPr>
          </a:p>
        </p:txBody>
      </p:sp>
      <p:pic>
        <p:nvPicPr>
          <p:cNvPr id="57347" name="Picture 8" descr="shays"/>
          <p:cNvPicPr>
            <a:picLocks noGrp="1" noChangeAspect="1" noChangeArrowheads="1"/>
          </p:cNvPicPr>
          <p:nvPr>
            <p:ph type="clipArt" sz="half" idx="2"/>
          </p:nvPr>
        </p:nvPicPr>
        <p:blipFill>
          <a:blip r:embed="rId2" cstate="print"/>
          <a:srcRect/>
          <a:stretch>
            <a:fillRect/>
          </a:stretch>
        </p:blipFill>
        <p:spPr>
          <a:xfrm>
            <a:off x="6248400" y="1676400"/>
            <a:ext cx="2636838" cy="4495800"/>
          </a:xfrm>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additive="base">
                                        <p:cTn id="7"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anim calcmode="lin" valueType="num">
                                      <p:cBhvr additive="base">
                                        <p:cTn id="13"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3">
                                            <p:txEl>
                                              <p:pRg st="4" end="4"/>
                                            </p:txEl>
                                          </p:spTgt>
                                        </p:tgtEl>
                                        <p:attrNameLst>
                                          <p:attrName>style.visibility</p:attrName>
                                        </p:attrNameLst>
                                      </p:cBhvr>
                                      <p:to>
                                        <p:strVal val="visible"/>
                                      </p:to>
                                    </p:set>
                                    <p:anim calcmode="lin" valueType="num">
                                      <p:cBhvr additive="base">
                                        <p:cTn id="19" dur="500" fill="hold"/>
                                        <p:tgtEl>
                                          <p:spTgt spid="1741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3">
                                            <p:txEl>
                                              <p:pRg st="6" end="6"/>
                                            </p:txEl>
                                          </p:spTgt>
                                        </p:tgtEl>
                                        <p:attrNameLst>
                                          <p:attrName>style.visibility</p:attrName>
                                        </p:attrNameLst>
                                      </p:cBhvr>
                                      <p:to>
                                        <p:strVal val="visible"/>
                                      </p:to>
                                    </p:set>
                                    <p:anim calcmode="lin" valueType="num">
                                      <p:cBhvr additive="base">
                                        <p:cTn id="23" dur="500" fill="hold"/>
                                        <p:tgtEl>
                                          <p:spTgt spid="1741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Rot="1" noChangeArrowheads="1"/>
          </p:cNvSpPr>
          <p:nvPr>
            <p:ph type="title"/>
          </p:nvPr>
        </p:nvSpPr>
        <p:spPr>
          <a:xfrm>
            <a:off x="304800" y="0"/>
            <a:ext cx="8229600" cy="1143000"/>
          </a:xfrm>
        </p:spPr>
        <p:txBody>
          <a:bodyPr/>
          <a:lstStyle/>
          <a:p>
            <a:pPr>
              <a:defRPr/>
            </a:pPr>
            <a:r>
              <a:rPr lang="en-US" sz="5400" dirty="0">
                <a:latin typeface="Eras Bold ITC" pitchFamily="34" charset="0"/>
                <a:ea typeface="+mj-ea"/>
              </a:rPr>
              <a:t>Daniel Shays</a:t>
            </a:r>
          </a:p>
        </p:txBody>
      </p:sp>
      <p:sp>
        <p:nvSpPr>
          <p:cNvPr id="19461" name="Rectangle 5"/>
          <p:cNvSpPr>
            <a:spLocks noGrp="1" noRot="1" noChangeArrowheads="1"/>
          </p:cNvSpPr>
          <p:nvPr>
            <p:ph type="body" sz="half" idx="1"/>
          </p:nvPr>
        </p:nvSpPr>
        <p:spPr>
          <a:xfrm>
            <a:off x="3429000" y="1905000"/>
            <a:ext cx="5410200" cy="4194175"/>
          </a:xfrm>
        </p:spPr>
        <p:txBody>
          <a:bodyPr/>
          <a:lstStyle/>
          <a:p>
            <a:pPr>
              <a:lnSpc>
                <a:spcPct val="80000"/>
              </a:lnSpc>
            </a:pPr>
            <a:r>
              <a:rPr lang="en-US" b="1" dirty="0" smtClean="0">
                <a:latin typeface="Georgia" pitchFamily="18" charset="0"/>
              </a:rPr>
              <a:t>Was a Revolutionary War veteran and small farmer.</a:t>
            </a:r>
          </a:p>
          <a:p>
            <a:pPr>
              <a:lnSpc>
                <a:spcPct val="80000"/>
              </a:lnSpc>
              <a:buFont typeface="Wingdings 3" pitchFamily="18" charset="2"/>
              <a:buNone/>
            </a:pPr>
            <a:endParaRPr lang="en-US" b="1" dirty="0" smtClean="0">
              <a:latin typeface="Georgia" pitchFamily="18" charset="0"/>
            </a:endParaRPr>
          </a:p>
          <a:p>
            <a:pPr>
              <a:lnSpc>
                <a:spcPct val="80000"/>
              </a:lnSpc>
            </a:pPr>
            <a:r>
              <a:rPr lang="en-US" b="1" dirty="0" smtClean="0">
                <a:latin typeface="Georgia" pitchFamily="18" charset="0"/>
              </a:rPr>
              <a:t>Could not pay his debts and was facing jail time.</a:t>
            </a:r>
          </a:p>
          <a:p>
            <a:pPr>
              <a:lnSpc>
                <a:spcPct val="80000"/>
              </a:lnSpc>
            </a:pPr>
            <a:endParaRPr lang="en-US" b="1" dirty="0" smtClean="0">
              <a:latin typeface="Georgia" pitchFamily="18" charset="0"/>
            </a:endParaRPr>
          </a:p>
          <a:p>
            <a:pPr>
              <a:lnSpc>
                <a:spcPct val="80000"/>
              </a:lnSpc>
            </a:pPr>
            <a:r>
              <a:rPr lang="en-US" b="1" dirty="0" smtClean="0">
                <a:latin typeface="Georgia" pitchFamily="18" charset="0"/>
              </a:rPr>
              <a:t>In 1786, he led a rebellion that spread through the area.</a:t>
            </a:r>
          </a:p>
          <a:p>
            <a:pPr>
              <a:lnSpc>
                <a:spcPct val="80000"/>
              </a:lnSpc>
              <a:buFont typeface="Wingdings 3" pitchFamily="18" charset="2"/>
              <a:buNone/>
            </a:pPr>
            <a:endParaRPr lang="en-US" b="1" dirty="0" smtClean="0">
              <a:latin typeface="Georgia" pitchFamily="18" charset="0"/>
            </a:endParaRPr>
          </a:p>
          <a:p>
            <a:pPr>
              <a:lnSpc>
                <a:spcPct val="80000"/>
              </a:lnSpc>
            </a:pPr>
            <a:r>
              <a:rPr lang="en-US" b="1" dirty="0" smtClean="0">
                <a:latin typeface="Georgia" pitchFamily="18" charset="0"/>
              </a:rPr>
              <a:t>Tax collectors were driven off and courts were closed down by the rebels.</a:t>
            </a:r>
          </a:p>
        </p:txBody>
      </p:sp>
      <p:pic>
        <p:nvPicPr>
          <p:cNvPr id="58371" name="Picture 8" descr="general%20licoln"/>
          <p:cNvPicPr>
            <a:picLocks noGrp="1" noChangeAspect="1" noChangeArrowheads="1"/>
          </p:cNvPicPr>
          <p:nvPr>
            <p:ph type="clipArt" sz="half" idx="2"/>
          </p:nvPr>
        </p:nvPicPr>
        <p:blipFill>
          <a:blip r:embed="rId2" cstate="print"/>
          <a:srcRect/>
          <a:stretch>
            <a:fillRect/>
          </a:stretch>
        </p:blipFill>
        <p:spPr>
          <a:xfrm>
            <a:off x="533400" y="1524000"/>
            <a:ext cx="2590800" cy="3417888"/>
          </a:xfrm>
          <a:ln w="57150">
            <a:solidFill>
              <a:schemeClr val="tx1"/>
            </a:solidFill>
          </a:ln>
        </p:spPr>
      </p:pic>
      <p:pic>
        <p:nvPicPr>
          <p:cNvPr id="58372" name="Picture 9" descr="shays1"/>
          <p:cNvPicPr>
            <a:picLocks noChangeAspect="1" noChangeArrowheads="1"/>
          </p:cNvPicPr>
          <p:nvPr/>
        </p:nvPicPr>
        <p:blipFill>
          <a:blip r:embed="rId3" cstate="print"/>
          <a:srcRect/>
          <a:stretch>
            <a:fillRect/>
          </a:stretch>
        </p:blipFill>
        <p:spPr bwMode="auto">
          <a:xfrm>
            <a:off x="7391400" y="0"/>
            <a:ext cx="15113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anim calcmode="lin" valueType="num">
                                      <p:cBhvr additive="base">
                                        <p:cTn id="11" dur="5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9461">
                                            <p:txEl>
                                              <p:pRg st="4" end="4"/>
                                            </p:txEl>
                                          </p:spTgt>
                                        </p:tgtEl>
                                        <p:attrNameLst>
                                          <p:attrName>style.visibility</p:attrName>
                                        </p:attrNameLst>
                                      </p:cBhvr>
                                      <p:to>
                                        <p:strVal val="visible"/>
                                      </p:to>
                                    </p:set>
                                    <p:anim calcmode="lin" valueType="num">
                                      <p:cBhvr additive="base">
                                        <p:cTn id="17"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6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61">
                                            <p:txEl>
                                              <p:pRg st="6" end="6"/>
                                            </p:txEl>
                                          </p:spTgt>
                                        </p:tgtEl>
                                        <p:attrNameLst>
                                          <p:attrName>style.visibility</p:attrName>
                                        </p:attrNameLst>
                                      </p:cBhvr>
                                      <p:to>
                                        <p:strVal val="visible"/>
                                      </p:to>
                                    </p:set>
                                    <p:anim calcmode="lin" valueType="num">
                                      <p:cBhvr additive="base">
                                        <p:cTn id="21" dur="500" fill="hold"/>
                                        <p:tgtEl>
                                          <p:spTgt spid="1946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6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5181600" y="457200"/>
            <a:ext cx="3505200" cy="1143000"/>
          </a:xfrm>
        </p:spPr>
        <p:txBody>
          <a:bodyPr>
            <a:normAutofit fontScale="90000"/>
          </a:bodyPr>
          <a:lstStyle/>
          <a:p>
            <a:pPr>
              <a:defRPr/>
            </a:pPr>
            <a:r>
              <a:rPr lang="en-US" sz="5500" dirty="0">
                <a:solidFill>
                  <a:schemeClr val="tx1"/>
                </a:solidFill>
                <a:latin typeface="Eras Bold ITC" pitchFamily="34" charset="0"/>
                <a:ea typeface="+mj-ea"/>
              </a:rPr>
              <a:t>Helpless…</a:t>
            </a:r>
          </a:p>
        </p:txBody>
      </p:sp>
      <p:sp>
        <p:nvSpPr>
          <p:cNvPr id="21509" name="Rectangle 5"/>
          <p:cNvSpPr>
            <a:spLocks noGrp="1" noChangeArrowheads="1"/>
          </p:cNvSpPr>
          <p:nvPr>
            <p:ph type="body" sz="half" idx="1"/>
          </p:nvPr>
        </p:nvSpPr>
        <p:spPr>
          <a:xfrm>
            <a:off x="228600" y="533400"/>
            <a:ext cx="4114800" cy="5562600"/>
          </a:xfrm>
        </p:spPr>
        <p:txBody>
          <a:bodyPr/>
          <a:lstStyle/>
          <a:p>
            <a:pPr>
              <a:lnSpc>
                <a:spcPct val="80000"/>
              </a:lnSpc>
            </a:pPr>
            <a:r>
              <a:rPr lang="en-US" sz="2400" b="1" dirty="0" smtClean="0">
                <a:latin typeface="Georgia" pitchFamily="18" charset="0"/>
              </a:rPr>
              <a:t>The government, with no army, </a:t>
            </a:r>
            <a:r>
              <a:rPr lang="en-US" sz="2400" b="1" dirty="0" err="1" smtClean="0">
                <a:latin typeface="Georgia" pitchFamily="18" charset="0"/>
              </a:rPr>
              <a:t>couldn</a:t>
            </a:r>
            <a:r>
              <a:rPr lang="ja-JP" altLang="en-US" sz="2400" b="1" dirty="0" smtClean="0">
                <a:latin typeface="Georgia" pitchFamily="18" charset="0"/>
              </a:rPr>
              <a:t>’</a:t>
            </a:r>
            <a:r>
              <a:rPr lang="en-US" altLang="ja-JP" sz="2400" b="1" dirty="0" smtClean="0">
                <a:latin typeface="Georgia" pitchFamily="18" charset="0"/>
              </a:rPr>
              <a:t>t stop him.</a:t>
            </a:r>
          </a:p>
          <a:p>
            <a:pPr>
              <a:lnSpc>
                <a:spcPct val="80000"/>
              </a:lnSpc>
              <a:buFont typeface="Wingdings 3" pitchFamily="18" charset="2"/>
              <a:buNone/>
            </a:pPr>
            <a:endParaRPr lang="en-US" sz="2400" b="1" dirty="0" smtClean="0">
              <a:latin typeface="Georgia" pitchFamily="18" charset="0"/>
            </a:endParaRPr>
          </a:p>
          <a:p>
            <a:pPr>
              <a:lnSpc>
                <a:spcPct val="80000"/>
              </a:lnSpc>
            </a:pPr>
            <a:r>
              <a:rPr lang="en-US" sz="2400" b="1" dirty="0" smtClean="0">
                <a:latin typeface="Georgia" pitchFamily="18" charset="0"/>
              </a:rPr>
              <a:t>A group of wealthy Bostonians finally raised a private army to confront Shays.</a:t>
            </a:r>
          </a:p>
          <a:p>
            <a:pPr>
              <a:lnSpc>
                <a:spcPct val="80000"/>
              </a:lnSpc>
              <a:buFont typeface="Wingdings 3" pitchFamily="18" charset="2"/>
              <a:buNone/>
            </a:pPr>
            <a:endParaRPr lang="en-US" sz="2400" b="1" dirty="0" smtClean="0">
              <a:latin typeface="Georgia" pitchFamily="18" charset="0"/>
            </a:endParaRPr>
          </a:p>
          <a:p>
            <a:pPr>
              <a:lnSpc>
                <a:spcPct val="80000"/>
              </a:lnSpc>
            </a:pPr>
            <a:r>
              <a:rPr lang="en-US" sz="2400" b="1" dirty="0" smtClean="0">
                <a:latin typeface="Georgia" pitchFamily="18" charset="0"/>
              </a:rPr>
              <a:t>They were finally defeated in February, 1787.</a:t>
            </a:r>
          </a:p>
          <a:p>
            <a:pPr>
              <a:lnSpc>
                <a:spcPct val="80000"/>
              </a:lnSpc>
              <a:buFont typeface="Wingdings 3" pitchFamily="18" charset="2"/>
              <a:buNone/>
            </a:pPr>
            <a:endParaRPr lang="en-US" sz="2400" b="1" dirty="0" smtClean="0">
              <a:latin typeface="Georgia" pitchFamily="18" charset="0"/>
            </a:endParaRPr>
          </a:p>
          <a:p>
            <a:pPr>
              <a:lnSpc>
                <a:spcPct val="80000"/>
              </a:lnSpc>
            </a:pPr>
            <a:r>
              <a:rPr lang="en-US" sz="2400" b="1" dirty="0" smtClean="0">
                <a:latin typeface="Georgia" pitchFamily="18" charset="0"/>
              </a:rPr>
              <a:t>Shays and a few others were sentenced to death.</a:t>
            </a:r>
          </a:p>
        </p:txBody>
      </p:sp>
      <p:pic>
        <p:nvPicPr>
          <p:cNvPr id="59395" name="Picture 8" descr="shays"/>
          <p:cNvPicPr>
            <a:picLocks noGrp="1" noChangeAspect="1" noChangeArrowheads="1"/>
          </p:cNvPicPr>
          <p:nvPr>
            <p:ph type="clipArt" sz="half" idx="2"/>
          </p:nvPr>
        </p:nvPicPr>
        <p:blipFill>
          <a:blip r:embed="rId2" cstate="print"/>
          <a:srcRect/>
          <a:stretch>
            <a:fillRect/>
          </a:stretch>
        </p:blipFill>
        <p:spPr>
          <a:xfrm>
            <a:off x="4648200" y="1981200"/>
            <a:ext cx="4038600" cy="3006725"/>
          </a:xfrm>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9">
                                            <p:txEl>
                                              <p:pRg st="2" end="2"/>
                                            </p:txEl>
                                          </p:spTgt>
                                        </p:tgtEl>
                                        <p:attrNameLst>
                                          <p:attrName>style.visibility</p:attrName>
                                        </p:attrNameLst>
                                      </p:cBhvr>
                                      <p:to>
                                        <p:strVal val="visible"/>
                                      </p:to>
                                    </p:set>
                                    <p:anim calcmode="lin" valueType="num">
                                      <p:cBhvr additive="base">
                                        <p:cTn id="13" dur="5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9">
                                            <p:txEl>
                                              <p:pRg st="4" end="4"/>
                                            </p:txEl>
                                          </p:spTgt>
                                        </p:tgtEl>
                                        <p:attrNameLst>
                                          <p:attrName>style.visibility</p:attrName>
                                        </p:attrNameLst>
                                      </p:cBhvr>
                                      <p:to>
                                        <p:strVal val="visible"/>
                                      </p:to>
                                    </p:set>
                                    <p:anim calcmode="lin" valueType="num">
                                      <p:cBhvr additive="base">
                                        <p:cTn id="17" dur="500" fill="hold"/>
                                        <p:tgtEl>
                                          <p:spTgt spid="2150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1509">
                                            <p:txEl>
                                              <p:pRg st="6" end="6"/>
                                            </p:txEl>
                                          </p:spTgt>
                                        </p:tgtEl>
                                        <p:attrNameLst>
                                          <p:attrName>style.visibility</p:attrName>
                                        </p:attrNameLst>
                                      </p:cBhvr>
                                      <p:to>
                                        <p:strVal val="visible"/>
                                      </p:to>
                                    </p:set>
                                    <p:anim calcmode="lin" valueType="num">
                                      <p:cBhvr additive="base">
                                        <p:cTn id="23" dur="500" fill="hold"/>
                                        <p:tgtEl>
                                          <p:spTgt spid="2150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457200" y="381000"/>
            <a:ext cx="8686800" cy="1139825"/>
          </a:xfrm>
        </p:spPr>
        <p:txBody>
          <a:bodyPr/>
          <a:lstStyle/>
          <a:p>
            <a:pPr>
              <a:defRPr/>
            </a:pPr>
            <a:r>
              <a:rPr lang="en-US" sz="3500" dirty="0">
                <a:solidFill>
                  <a:schemeClr val="tx1"/>
                </a:solidFill>
                <a:latin typeface="Eras Bold ITC" pitchFamily="34" charset="0"/>
                <a:ea typeface="+mj-ea"/>
              </a:rPr>
              <a:t>Differing Views of Shays’ Rebellion</a:t>
            </a:r>
          </a:p>
        </p:txBody>
      </p:sp>
      <p:sp>
        <p:nvSpPr>
          <p:cNvPr id="144396" name="Rectangle 12"/>
          <p:cNvSpPr>
            <a:spLocks noGrp="1" noChangeArrowheads="1"/>
          </p:cNvSpPr>
          <p:nvPr>
            <p:ph type="body" idx="1"/>
          </p:nvPr>
        </p:nvSpPr>
        <p:spPr>
          <a:xfrm>
            <a:off x="381000" y="1219200"/>
            <a:ext cx="8534400" cy="4530725"/>
          </a:xfrm>
        </p:spPr>
        <p:txBody>
          <a:bodyPr/>
          <a:lstStyle/>
          <a:p>
            <a:pPr>
              <a:buFont typeface="Wingdings" pitchFamily="2" charset="2"/>
              <a:buNone/>
            </a:pPr>
            <a:endParaRPr lang="en-US" sz="2300" b="1" dirty="0" smtClean="0">
              <a:effectLst>
                <a:outerShdw blurRad="38100" dist="38100" dir="2700000" algn="tl">
                  <a:srgbClr val="C0C0C0"/>
                </a:outerShdw>
              </a:effectLst>
              <a:latin typeface="Georgia" pitchFamily="18" charset="0"/>
            </a:endParaRPr>
          </a:p>
          <a:p>
            <a:r>
              <a:rPr lang="en-US" sz="2300" b="1" dirty="0" smtClean="0">
                <a:effectLst>
                  <a:outerShdw blurRad="38100" dist="38100" dir="2700000" algn="tl">
                    <a:srgbClr val="C0C0C0"/>
                  </a:outerShdw>
                </a:effectLst>
                <a:latin typeface="Georgia" pitchFamily="18" charset="0"/>
              </a:rPr>
              <a:t>Thomas Jefferson: "A little rebellion now and then is a </a:t>
            </a:r>
            <a:r>
              <a:rPr lang="en-US" sz="2300" b="1" dirty="0" smtClean="0">
                <a:solidFill>
                  <a:srgbClr val="0000FF"/>
                </a:solidFill>
                <a:effectLst>
                  <a:outerShdw blurRad="38100" dist="38100" dir="2700000" algn="tl">
                    <a:srgbClr val="C0C0C0"/>
                  </a:outerShdw>
                </a:effectLst>
                <a:latin typeface="Georgia" pitchFamily="18" charset="0"/>
              </a:rPr>
              <a:t>good thing</a:t>
            </a:r>
            <a:r>
              <a:rPr lang="en-US" sz="2300" b="1" dirty="0" smtClean="0">
                <a:effectLst>
                  <a:outerShdw blurRad="38100" dist="38100" dir="2700000" algn="tl">
                    <a:srgbClr val="C0C0C0"/>
                  </a:outerShdw>
                </a:effectLst>
                <a:latin typeface="Georgia" pitchFamily="18" charset="0"/>
              </a:rPr>
              <a:t>. It is a medicine necessary for the sound health of government. God forbid that we should ever be twenty years without such a rebellion.</a:t>
            </a:r>
            <a:r>
              <a:rPr lang="ja-JP" altLang="en-US" sz="2300" b="1" dirty="0" smtClean="0">
                <a:effectLst>
                  <a:outerShdw blurRad="38100" dist="38100" dir="2700000" algn="tl">
                    <a:srgbClr val="C0C0C0"/>
                  </a:outerShdw>
                </a:effectLst>
                <a:latin typeface="Georgia" pitchFamily="18" charset="0"/>
              </a:rPr>
              <a:t>”</a:t>
            </a:r>
            <a:endParaRPr lang="en-US" altLang="ja-JP" sz="2300" b="1" dirty="0" smtClean="0">
              <a:effectLst>
                <a:outerShdw blurRad="38100" dist="38100" dir="2700000" algn="tl">
                  <a:srgbClr val="C0C0C0"/>
                </a:outerShdw>
              </a:effectLst>
              <a:latin typeface="Georgia" pitchFamily="18" charset="0"/>
            </a:endParaRPr>
          </a:p>
          <a:p>
            <a:pPr lvl="1"/>
            <a:r>
              <a:rPr lang="en-US" sz="1900" b="1" dirty="0" smtClean="0">
                <a:effectLst>
                  <a:outerShdw blurRad="38100" dist="38100" dir="2700000" algn="tl">
                    <a:srgbClr val="C0C0C0"/>
                  </a:outerShdw>
                </a:effectLst>
                <a:latin typeface="Georgia" pitchFamily="18" charset="0"/>
              </a:rPr>
              <a:t>Translation: The rebellion was </a:t>
            </a:r>
            <a:r>
              <a:rPr lang="en-US" sz="1900" b="1" dirty="0" smtClean="0">
                <a:solidFill>
                  <a:srgbClr val="0000FF"/>
                </a:solidFill>
                <a:effectLst>
                  <a:outerShdw blurRad="38100" dist="38100" dir="2700000" algn="tl">
                    <a:srgbClr val="C0C0C0"/>
                  </a:outerShdw>
                </a:effectLst>
                <a:latin typeface="Georgia" pitchFamily="18" charset="0"/>
              </a:rPr>
              <a:t>NO BIG DEAL.</a:t>
            </a:r>
            <a:r>
              <a:rPr lang="en-US" sz="1900" b="1" dirty="0" smtClean="0">
                <a:effectLst>
                  <a:outerShdw blurRad="38100" dist="38100" dir="2700000" algn="tl">
                    <a:srgbClr val="C0C0C0"/>
                  </a:outerShdw>
                </a:effectLst>
                <a:latin typeface="Georgia" pitchFamily="18" charset="0"/>
              </a:rPr>
              <a:t> </a:t>
            </a:r>
          </a:p>
          <a:p>
            <a:endParaRPr lang="en-US" sz="2300" b="1" dirty="0" smtClean="0">
              <a:effectLst>
                <a:outerShdw blurRad="38100" dist="38100" dir="2700000" algn="tl">
                  <a:srgbClr val="C0C0C0"/>
                </a:outerShdw>
              </a:effectLst>
              <a:latin typeface="Georgia" pitchFamily="18" charset="0"/>
            </a:endParaRPr>
          </a:p>
          <a:p>
            <a:r>
              <a:rPr lang="en-US" sz="2300" b="1" dirty="0" smtClean="0">
                <a:effectLst>
                  <a:outerShdw blurRad="38100" dist="38100" dir="2700000" algn="tl">
                    <a:srgbClr val="C0C0C0"/>
                  </a:outerShdw>
                </a:effectLst>
                <a:latin typeface="Georgia" pitchFamily="18" charset="0"/>
              </a:rPr>
              <a:t>James Madison: </a:t>
            </a:r>
            <a:r>
              <a:rPr lang="ja-JP" altLang="en-US" sz="2300" b="1" dirty="0" smtClean="0">
                <a:effectLst>
                  <a:outerShdw blurRad="38100" dist="38100" dir="2700000" algn="tl">
                    <a:srgbClr val="C0C0C0"/>
                  </a:outerShdw>
                </a:effectLst>
                <a:latin typeface="Georgia" pitchFamily="18" charset="0"/>
              </a:rPr>
              <a:t>“</a:t>
            </a:r>
            <a:r>
              <a:rPr lang="en-US" altLang="ja-JP" sz="2300" b="1" dirty="0" smtClean="0">
                <a:effectLst>
                  <a:outerShdw blurRad="38100" dist="38100" dir="2700000" algn="tl">
                    <a:srgbClr val="C0C0C0"/>
                  </a:outerShdw>
                </a:effectLst>
                <a:latin typeface="Georgia" pitchFamily="18" charset="0"/>
              </a:rPr>
              <a:t>Liberty may be endangered by the </a:t>
            </a:r>
            <a:r>
              <a:rPr lang="en-US" altLang="ja-JP" sz="2300" b="1" dirty="0" smtClean="0">
                <a:solidFill>
                  <a:srgbClr val="0000FF"/>
                </a:solidFill>
                <a:effectLst>
                  <a:outerShdw blurRad="38100" dist="38100" dir="2700000" algn="tl">
                    <a:srgbClr val="C0C0C0"/>
                  </a:outerShdw>
                </a:effectLst>
                <a:latin typeface="Georgia" pitchFamily="18" charset="0"/>
              </a:rPr>
              <a:t>abuses of liberty</a:t>
            </a:r>
            <a:r>
              <a:rPr lang="en-US" altLang="ja-JP" sz="2300" b="1" dirty="0" smtClean="0">
                <a:effectLst>
                  <a:outerShdw blurRad="38100" dist="38100" dir="2700000" algn="tl">
                    <a:srgbClr val="C0C0C0"/>
                  </a:outerShdw>
                </a:effectLst>
                <a:latin typeface="Georgia" pitchFamily="18" charset="0"/>
              </a:rPr>
              <a:t> as well as by the abuses of power</a:t>
            </a:r>
            <a:r>
              <a:rPr lang="ja-JP" altLang="en-US" sz="2300" b="1" dirty="0" smtClean="0">
                <a:effectLst>
                  <a:outerShdw blurRad="38100" dist="38100" dir="2700000" algn="tl">
                    <a:srgbClr val="C0C0C0"/>
                  </a:outerShdw>
                </a:effectLst>
                <a:latin typeface="Georgia" pitchFamily="18" charset="0"/>
              </a:rPr>
              <a:t>”</a:t>
            </a:r>
            <a:r>
              <a:rPr lang="en-US" altLang="ja-JP" sz="2300" b="1" dirty="0" smtClean="0">
                <a:effectLst>
                  <a:outerShdw blurRad="38100" dist="38100" dir="2700000" algn="tl">
                    <a:srgbClr val="C0C0C0"/>
                  </a:outerShdw>
                </a:effectLst>
                <a:latin typeface="Georgia" pitchFamily="18" charset="0"/>
              </a:rPr>
              <a:t>. </a:t>
            </a:r>
          </a:p>
          <a:p>
            <a:pPr lvl="1"/>
            <a:r>
              <a:rPr lang="en-US" sz="1900" b="1" dirty="0" smtClean="0">
                <a:effectLst>
                  <a:outerShdw blurRad="38100" dist="38100" dir="2700000" algn="tl">
                    <a:srgbClr val="C0C0C0"/>
                  </a:outerShdw>
                </a:effectLst>
                <a:latin typeface="Georgia" pitchFamily="18" charset="0"/>
              </a:rPr>
              <a:t>Translation: Our government is </a:t>
            </a:r>
            <a:r>
              <a:rPr lang="en-US" sz="1900" b="1" dirty="0" smtClean="0">
                <a:solidFill>
                  <a:srgbClr val="0000FF"/>
                </a:solidFill>
                <a:effectLst>
                  <a:outerShdw blurRad="38100" dist="38100" dir="2700000" algn="tl">
                    <a:srgbClr val="C0C0C0"/>
                  </a:outerShdw>
                </a:effectLst>
                <a:latin typeface="Georgia" pitchFamily="18" charset="0"/>
              </a:rPr>
              <a:t>TOO WEAK</a:t>
            </a:r>
            <a:r>
              <a:rPr lang="en-US" sz="1900" b="1" dirty="0" smtClean="0">
                <a:effectLst>
                  <a:outerShdw blurRad="38100" dist="38100" dir="2700000" algn="tl">
                    <a:srgbClr val="C0C0C0"/>
                  </a:outerShdw>
                </a:effectLst>
                <a:latin typeface="Georgia" pitchFamily="18" charset="0"/>
              </a:rPr>
              <a:t>; we must </a:t>
            </a:r>
            <a:r>
              <a:rPr lang="en-US" sz="1900" b="1" dirty="0" smtClean="0">
                <a:solidFill>
                  <a:srgbClr val="0000FF"/>
                </a:solidFill>
                <a:effectLst>
                  <a:outerShdw blurRad="38100" dist="38100" dir="2700000" algn="tl">
                    <a:srgbClr val="C0C0C0"/>
                  </a:outerShdw>
                </a:effectLst>
                <a:latin typeface="Georgia" pitchFamily="18" charset="0"/>
              </a:rPr>
              <a:t>DO SOMETHING.</a:t>
            </a:r>
            <a:r>
              <a:rPr lang="en-US" sz="1900" b="1" dirty="0" smtClean="0">
                <a:effectLst>
                  <a:outerShdw blurRad="38100" dist="38100" dir="2700000" algn="tl">
                    <a:srgbClr val="C0C0C0"/>
                  </a:outerShdw>
                </a:effectLst>
                <a:latin typeface="Georgia" pitchFamily="18" charset="0"/>
              </a:rPr>
              <a:t> </a:t>
            </a:r>
          </a:p>
          <a:p>
            <a:endParaRPr lang="en-US" sz="2300" b="1" dirty="0" smtClean="0">
              <a:effectLst>
                <a:outerShdw blurRad="38100" dist="38100" dir="2700000" algn="tl">
                  <a:srgbClr val="C0C0C0"/>
                </a:outerShdw>
              </a:effectLst>
              <a:latin typeface="Georgia" pitchFamily="18" charset="0"/>
            </a:endParaRPr>
          </a:p>
          <a:p>
            <a:endParaRPr lang="en-US" sz="2100" b="1" dirty="0" smtClean="0">
              <a:effectLst>
                <a:outerShdw blurRad="38100" dist="38100" dir="2700000" algn="tl">
                  <a:srgbClr val="C0C0C0"/>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96">
                                            <p:txEl>
                                              <p:pRg st="1" end="1"/>
                                            </p:txEl>
                                          </p:spTgt>
                                        </p:tgtEl>
                                        <p:attrNameLst>
                                          <p:attrName>style.visibility</p:attrName>
                                        </p:attrNameLst>
                                      </p:cBhvr>
                                      <p:to>
                                        <p:strVal val="visible"/>
                                      </p:to>
                                    </p:set>
                                    <p:anim calcmode="lin" valueType="num">
                                      <p:cBhvr additive="base">
                                        <p:cTn id="7" dur="500" fill="hold"/>
                                        <p:tgtEl>
                                          <p:spTgt spid="14439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96">
                                            <p:txEl>
                                              <p:pRg st="2" end="2"/>
                                            </p:txEl>
                                          </p:spTgt>
                                        </p:tgtEl>
                                        <p:attrNameLst>
                                          <p:attrName>style.visibility</p:attrName>
                                        </p:attrNameLst>
                                      </p:cBhvr>
                                      <p:to>
                                        <p:strVal val="visible"/>
                                      </p:to>
                                    </p:set>
                                    <p:anim calcmode="lin" valueType="num">
                                      <p:cBhvr additive="base">
                                        <p:cTn id="13" dur="500" fill="hold"/>
                                        <p:tgtEl>
                                          <p:spTgt spid="1443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96">
                                            <p:txEl>
                                              <p:pRg st="4" end="4"/>
                                            </p:txEl>
                                          </p:spTgt>
                                        </p:tgtEl>
                                        <p:attrNameLst>
                                          <p:attrName>style.visibility</p:attrName>
                                        </p:attrNameLst>
                                      </p:cBhvr>
                                      <p:to>
                                        <p:strVal val="visible"/>
                                      </p:to>
                                    </p:set>
                                    <p:anim calcmode="lin" valueType="num">
                                      <p:cBhvr additive="base">
                                        <p:cTn id="19" dur="500" fill="hold"/>
                                        <p:tgtEl>
                                          <p:spTgt spid="14439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4396">
                                            <p:txEl>
                                              <p:pRg st="5" end="5"/>
                                            </p:txEl>
                                          </p:spTgt>
                                        </p:tgtEl>
                                        <p:attrNameLst>
                                          <p:attrName>style.visibility</p:attrName>
                                        </p:attrNameLst>
                                      </p:cBhvr>
                                      <p:to>
                                        <p:strVal val="visible"/>
                                      </p:to>
                                    </p:set>
                                    <p:anim calcmode="lin" valueType="num">
                                      <p:cBhvr additive="base">
                                        <p:cTn id="25" dur="500" fill="hold"/>
                                        <p:tgtEl>
                                          <p:spTgt spid="14439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9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533400" y="228600"/>
            <a:ext cx="8229600" cy="1143000"/>
          </a:xfrm>
        </p:spPr>
        <p:txBody>
          <a:bodyPr/>
          <a:lstStyle/>
          <a:p>
            <a:pPr>
              <a:defRPr/>
            </a:pPr>
            <a:r>
              <a:rPr lang="en-US" sz="4600" dirty="0">
                <a:solidFill>
                  <a:schemeClr val="tx1"/>
                </a:solidFill>
                <a:latin typeface="Eras Bold ITC" pitchFamily="34" charset="0"/>
                <a:ea typeface="+mj-ea"/>
              </a:rPr>
              <a:t>Effects of the Rebellion</a:t>
            </a:r>
          </a:p>
        </p:txBody>
      </p:sp>
      <p:sp>
        <p:nvSpPr>
          <p:cNvPr id="23557" name="Rectangle 5"/>
          <p:cNvSpPr>
            <a:spLocks noGrp="1" noChangeArrowheads="1"/>
          </p:cNvSpPr>
          <p:nvPr>
            <p:ph type="body" sz="half" idx="1"/>
          </p:nvPr>
        </p:nvSpPr>
        <p:spPr>
          <a:xfrm>
            <a:off x="381000" y="1219200"/>
            <a:ext cx="4191000" cy="4525963"/>
          </a:xfrm>
        </p:spPr>
        <p:txBody>
          <a:bodyPr/>
          <a:lstStyle/>
          <a:p>
            <a:pPr>
              <a:lnSpc>
                <a:spcPct val="90000"/>
              </a:lnSpc>
            </a:pPr>
            <a:r>
              <a:rPr lang="en-US" sz="2100" b="1" dirty="0" smtClean="0">
                <a:effectLst>
                  <a:outerShdw blurRad="38100" dist="38100" dir="2700000" algn="tl">
                    <a:srgbClr val="C0C0C0"/>
                  </a:outerShdw>
                </a:effectLst>
                <a:latin typeface="Georgia" pitchFamily="18" charset="0"/>
              </a:rPr>
              <a:t>Demonstrated Americans</a:t>
            </a:r>
            <a:r>
              <a:rPr lang="ja-JP" altLang="en-US" sz="2100" b="1" dirty="0" smtClean="0">
                <a:effectLst>
                  <a:outerShdw blurRad="38100" dist="38100" dir="2700000" algn="tl">
                    <a:srgbClr val="C0C0C0"/>
                  </a:outerShdw>
                </a:effectLst>
                <a:latin typeface="Georgia" pitchFamily="18" charset="0"/>
              </a:rPr>
              <a:t>’</a:t>
            </a:r>
            <a:r>
              <a:rPr lang="en-US" altLang="ja-JP" sz="2100" b="1" dirty="0" smtClean="0">
                <a:effectLst>
                  <a:outerShdw blurRad="38100" dist="38100" dir="2700000" algn="tl">
                    <a:srgbClr val="C0C0C0"/>
                  </a:outerShdw>
                </a:effectLst>
                <a:latin typeface="Georgia" pitchFamily="18" charset="0"/>
              </a:rPr>
              <a:t> </a:t>
            </a:r>
            <a:r>
              <a:rPr lang="en-US" altLang="ja-JP" sz="2100" b="1" dirty="0" smtClean="0">
                <a:solidFill>
                  <a:srgbClr val="CC3300"/>
                </a:solidFill>
                <a:effectLst>
                  <a:outerShdw blurRad="38100" dist="38100" dir="2700000" algn="tl">
                    <a:srgbClr val="C0C0C0"/>
                  </a:outerShdw>
                </a:effectLst>
                <a:latin typeface="Georgia" pitchFamily="18" charset="0"/>
              </a:rPr>
              <a:t>commitment to defy authority</a:t>
            </a:r>
            <a:r>
              <a:rPr lang="en-US" altLang="ja-JP" sz="2100" b="1" dirty="0" smtClean="0">
                <a:effectLst>
                  <a:outerShdw blurRad="38100" dist="38100" dir="2700000" algn="tl">
                    <a:srgbClr val="C0C0C0"/>
                  </a:outerShdw>
                </a:effectLst>
                <a:latin typeface="Georgia" pitchFamily="18" charset="0"/>
              </a:rPr>
              <a:t> when it acted against the wishes of the people.</a:t>
            </a:r>
          </a:p>
          <a:p>
            <a:pPr>
              <a:lnSpc>
                <a:spcPct val="90000"/>
              </a:lnSpc>
            </a:pPr>
            <a:endParaRPr lang="en-US" sz="2100" b="1" dirty="0" smtClean="0">
              <a:effectLst>
                <a:outerShdw blurRad="38100" dist="38100" dir="2700000" algn="tl">
                  <a:srgbClr val="C0C0C0"/>
                </a:outerShdw>
              </a:effectLst>
              <a:latin typeface="Georgia" pitchFamily="18" charset="0"/>
            </a:endParaRPr>
          </a:p>
          <a:p>
            <a:pPr>
              <a:lnSpc>
                <a:spcPct val="90000"/>
              </a:lnSpc>
            </a:pPr>
            <a:r>
              <a:rPr lang="en-US" sz="2100" b="1" dirty="0" smtClean="0">
                <a:effectLst>
                  <a:outerShdw blurRad="38100" dist="38100" dir="2700000" algn="tl">
                    <a:srgbClr val="C0C0C0"/>
                  </a:outerShdw>
                </a:effectLst>
                <a:latin typeface="Georgia" pitchFamily="18" charset="0"/>
              </a:rPr>
              <a:t>Also demonstrated that </a:t>
            </a:r>
            <a:r>
              <a:rPr lang="en-US" sz="2100" b="1" dirty="0" smtClean="0">
                <a:solidFill>
                  <a:srgbClr val="CC3300"/>
                </a:solidFill>
                <a:effectLst>
                  <a:outerShdw blurRad="38100" dist="38100" dir="2700000" algn="tl">
                    <a:srgbClr val="C0C0C0"/>
                  </a:outerShdw>
                </a:effectLst>
                <a:latin typeface="Georgia" pitchFamily="18" charset="0"/>
              </a:rPr>
              <a:t>something had to be done to strengthen the national government</a:t>
            </a:r>
            <a:r>
              <a:rPr lang="en-US" sz="2100" b="1" dirty="0" smtClean="0">
                <a:effectLst>
                  <a:outerShdw blurRad="38100" dist="38100" dir="2700000" algn="tl">
                    <a:srgbClr val="C0C0C0"/>
                  </a:outerShdw>
                </a:effectLst>
                <a:latin typeface="Georgia" pitchFamily="18" charset="0"/>
              </a:rPr>
              <a:t>.</a:t>
            </a:r>
          </a:p>
          <a:p>
            <a:pPr>
              <a:lnSpc>
                <a:spcPct val="90000"/>
              </a:lnSpc>
              <a:buFont typeface="Wingdings 3" pitchFamily="18" charset="2"/>
              <a:buNone/>
            </a:pPr>
            <a:endParaRPr lang="en-US" sz="2100" b="1" dirty="0" smtClean="0">
              <a:effectLst>
                <a:outerShdw blurRad="38100" dist="38100" dir="2700000" algn="tl">
                  <a:srgbClr val="C0C0C0"/>
                </a:outerShdw>
              </a:effectLst>
              <a:latin typeface="Georgia" pitchFamily="18" charset="0"/>
            </a:endParaRPr>
          </a:p>
          <a:p>
            <a:pPr>
              <a:lnSpc>
                <a:spcPct val="90000"/>
              </a:lnSpc>
            </a:pPr>
            <a:r>
              <a:rPr lang="en-US" sz="2100" b="1" dirty="0" smtClean="0">
                <a:effectLst>
                  <a:outerShdw blurRad="38100" dist="38100" dir="2700000" algn="tl">
                    <a:srgbClr val="C0C0C0"/>
                  </a:outerShdw>
                </a:effectLst>
                <a:latin typeface="Georgia" pitchFamily="18" charset="0"/>
              </a:rPr>
              <a:t>Leads to another convention, this time in </a:t>
            </a:r>
            <a:r>
              <a:rPr lang="en-US" sz="2100" b="1" dirty="0" smtClean="0">
                <a:solidFill>
                  <a:srgbClr val="CC3300"/>
                </a:solidFill>
                <a:effectLst>
                  <a:outerShdw blurRad="38100" dist="38100" dir="2700000" algn="tl">
                    <a:srgbClr val="C0C0C0"/>
                  </a:outerShdw>
                </a:effectLst>
                <a:latin typeface="Georgia" pitchFamily="18" charset="0"/>
              </a:rPr>
              <a:t>Philadelphia</a:t>
            </a:r>
            <a:r>
              <a:rPr lang="en-US" sz="2100" b="1" dirty="0" smtClean="0">
                <a:effectLst>
                  <a:outerShdw blurRad="38100" dist="38100" dir="2700000" algn="tl">
                    <a:srgbClr val="C0C0C0"/>
                  </a:outerShdw>
                </a:effectLst>
                <a:latin typeface="Georgia" pitchFamily="18" charset="0"/>
              </a:rPr>
              <a:t>.</a:t>
            </a:r>
          </a:p>
        </p:txBody>
      </p:sp>
      <p:pic>
        <p:nvPicPr>
          <p:cNvPr id="61443" name="Picture 8" descr="TJeff"/>
          <p:cNvPicPr>
            <a:picLocks noGrp="1" noChangeAspect="1" noChangeArrowheads="1"/>
          </p:cNvPicPr>
          <p:nvPr>
            <p:ph type="clipArt" sz="half" idx="2"/>
          </p:nvPr>
        </p:nvPicPr>
        <p:blipFill>
          <a:blip r:embed="rId2" cstate="print"/>
          <a:srcRect/>
          <a:stretch>
            <a:fillRect/>
          </a:stretch>
        </p:blipFill>
        <p:spPr>
          <a:xfrm>
            <a:off x="5486400" y="1600200"/>
            <a:ext cx="3236913" cy="4500563"/>
          </a:xfrm>
          <a:ln w="57150">
            <a:solidFill>
              <a:schemeClr val="tx1"/>
            </a:solidFill>
          </a:ln>
        </p:spPr>
      </p:pic>
      <p:sp>
        <p:nvSpPr>
          <p:cNvPr id="61444" name="Text Box 10"/>
          <p:cNvSpPr txBox="1">
            <a:spLocks noChangeArrowheads="1"/>
          </p:cNvSpPr>
          <p:nvPr/>
        </p:nvSpPr>
        <p:spPr bwMode="auto">
          <a:xfrm>
            <a:off x="5410200" y="5903913"/>
            <a:ext cx="2590800" cy="366712"/>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7">
                                            <p:txEl>
                                              <p:pRg st="2" end="2"/>
                                            </p:txEl>
                                          </p:spTgt>
                                        </p:tgtEl>
                                        <p:attrNameLst>
                                          <p:attrName>style.visibility</p:attrName>
                                        </p:attrNameLst>
                                      </p:cBhvr>
                                      <p:to>
                                        <p:strVal val="visible"/>
                                      </p:to>
                                    </p:set>
                                    <p:anim calcmode="lin" valueType="num">
                                      <p:cBhvr additive="base">
                                        <p:cTn id="11" dur="5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3557">
                                            <p:txEl>
                                              <p:pRg st="4" end="4"/>
                                            </p:txEl>
                                          </p:spTgt>
                                        </p:tgtEl>
                                        <p:attrNameLst>
                                          <p:attrName>style.visibility</p:attrName>
                                        </p:attrNameLst>
                                      </p:cBhvr>
                                      <p:to>
                                        <p:strVal val="visible"/>
                                      </p:to>
                                    </p:set>
                                    <p:anim calcmode="lin" valueType="num">
                                      <p:cBhvr additive="base">
                                        <p:cTn id="17" dur="500" fill="hold"/>
                                        <p:tgtEl>
                                          <p:spTgt spid="2355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idx="1"/>
          </p:nvPr>
        </p:nvSpPr>
        <p:spPr>
          <a:xfrm>
            <a:off x="457200" y="914400"/>
            <a:ext cx="8458200" cy="5410200"/>
          </a:xfrm>
        </p:spPr>
        <p:txBody>
          <a:bodyPr/>
          <a:lstStyle/>
          <a:p>
            <a:pPr eaLnBrk="1" hangingPunct="1">
              <a:lnSpc>
                <a:spcPct val="180000"/>
              </a:lnSpc>
            </a:pPr>
            <a:r>
              <a:rPr lang="en-US" sz="1600" dirty="0" smtClean="0"/>
              <a:t> </a:t>
            </a:r>
            <a:r>
              <a:rPr lang="en-US" sz="1700" dirty="0" smtClean="0"/>
              <a:t>Delegates from each state were asked to come to discuss the problems with the Articles (Rhode Island did not attend)</a:t>
            </a:r>
          </a:p>
          <a:p>
            <a:pPr eaLnBrk="1" hangingPunct="1">
              <a:lnSpc>
                <a:spcPct val="180000"/>
              </a:lnSpc>
            </a:pPr>
            <a:r>
              <a:rPr lang="en-US" sz="1700" dirty="0" smtClean="0"/>
              <a:t>Delegates were young, well educated, wealthier</a:t>
            </a:r>
          </a:p>
          <a:p>
            <a:pPr eaLnBrk="1" hangingPunct="1">
              <a:lnSpc>
                <a:spcPct val="180000"/>
              </a:lnSpc>
            </a:pPr>
            <a:r>
              <a:rPr lang="en-US" sz="1700" dirty="0" smtClean="0"/>
              <a:t>George Washington chosen to lead</a:t>
            </a:r>
          </a:p>
          <a:p>
            <a:pPr eaLnBrk="1" hangingPunct="1">
              <a:lnSpc>
                <a:spcPct val="180000"/>
              </a:lnSpc>
            </a:pPr>
            <a:r>
              <a:rPr lang="en-US" sz="1700" dirty="0" smtClean="0"/>
              <a:t>Each state got one vote</a:t>
            </a:r>
          </a:p>
          <a:p>
            <a:pPr eaLnBrk="1" hangingPunct="1">
              <a:lnSpc>
                <a:spcPct val="180000"/>
              </a:lnSpc>
            </a:pPr>
            <a:r>
              <a:rPr lang="en-US" sz="1700" dirty="0" smtClean="0"/>
              <a:t>A majority vote was needed to pass measures</a:t>
            </a:r>
          </a:p>
          <a:p>
            <a:pPr eaLnBrk="1" hangingPunct="1">
              <a:lnSpc>
                <a:spcPct val="180000"/>
              </a:lnSpc>
            </a:pPr>
            <a:r>
              <a:rPr lang="en-US" sz="1700" dirty="0" smtClean="0"/>
              <a:t>7 votes were needed for a quorum (to continue meeting and working)</a:t>
            </a:r>
          </a:p>
          <a:p>
            <a:pPr eaLnBrk="1" hangingPunct="1">
              <a:lnSpc>
                <a:spcPct val="180000"/>
              </a:lnSpc>
            </a:pPr>
            <a:r>
              <a:rPr lang="en-US" sz="1700" dirty="0" smtClean="0"/>
              <a:t>The meetings were held in secret - no official records were kept</a:t>
            </a:r>
          </a:p>
          <a:p>
            <a:pPr eaLnBrk="1" hangingPunct="1">
              <a:lnSpc>
                <a:spcPct val="180000"/>
              </a:lnSpc>
            </a:pPr>
            <a:r>
              <a:rPr lang="en-US" sz="1700" dirty="0" smtClean="0"/>
              <a:t>Madison kept most accurate diary – </a:t>
            </a:r>
          </a:p>
          <a:p>
            <a:pPr eaLnBrk="1" hangingPunct="1">
              <a:lnSpc>
                <a:spcPct val="180000"/>
              </a:lnSpc>
              <a:buFont typeface="Wingdings 3" pitchFamily="18" charset="2"/>
              <a:buNone/>
            </a:pPr>
            <a:r>
              <a:rPr lang="en-US" sz="1700" dirty="0" smtClean="0"/>
              <a:t>			known as Father of Constitution</a:t>
            </a:r>
          </a:p>
        </p:txBody>
      </p:sp>
      <p:sp>
        <p:nvSpPr>
          <p:cNvPr id="27650" name="Rectangle 2"/>
          <p:cNvSpPr>
            <a:spLocks noGrp="1" noChangeArrowheads="1"/>
          </p:cNvSpPr>
          <p:nvPr>
            <p:ph type="title"/>
          </p:nvPr>
        </p:nvSpPr>
        <p:spPr>
          <a:xfrm>
            <a:off x="457200" y="0"/>
            <a:ext cx="8229600" cy="914400"/>
          </a:xfrm>
        </p:spPr>
        <p:txBody>
          <a:bodyPr/>
          <a:lstStyle/>
          <a:p>
            <a:pPr algn="ctr" eaLnBrk="1" fontAlgn="auto" hangingPunct="1">
              <a:spcAft>
                <a:spcPts val="0"/>
              </a:spcAft>
              <a:defRPr/>
            </a:pPr>
            <a:r>
              <a:rPr lang="en-US" dirty="0">
                <a:ea typeface="+mj-ea"/>
              </a:rPr>
              <a:t>Constitutional Convention</a:t>
            </a:r>
          </a:p>
        </p:txBody>
      </p:sp>
      <p:pic>
        <p:nvPicPr>
          <p:cNvPr id="62467" name="Picture 8" descr="Constitutional%20Convention"/>
          <p:cNvPicPr>
            <a:picLocks noChangeAspect="1" noChangeArrowheads="1"/>
          </p:cNvPicPr>
          <p:nvPr/>
        </p:nvPicPr>
        <p:blipFill>
          <a:blip r:embed="rId2" cstate="print"/>
          <a:srcRect/>
          <a:stretch>
            <a:fillRect/>
          </a:stretch>
        </p:blipFill>
        <p:spPr bwMode="auto">
          <a:xfrm>
            <a:off x="6096000" y="1447800"/>
            <a:ext cx="2859088" cy="2057400"/>
          </a:xfrm>
          <a:prstGeom prst="rect">
            <a:avLst/>
          </a:prstGeom>
          <a:noFill/>
          <a:ln w="9525">
            <a:solidFill>
              <a:schemeClr val="tx1"/>
            </a:solidFill>
            <a:miter lim="800000"/>
            <a:headEnd/>
            <a:tailEnd/>
          </a:ln>
        </p:spPr>
      </p:pic>
      <p:pic>
        <p:nvPicPr>
          <p:cNvPr id="62468" name="Picture 7" descr="JamesMadison"/>
          <p:cNvPicPr>
            <a:picLocks noChangeAspect="1" noChangeArrowheads="1"/>
          </p:cNvPicPr>
          <p:nvPr/>
        </p:nvPicPr>
        <p:blipFill>
          <a:blip r:embed="rId3" cstate="print"/>
          <a:srcRect/>
          <a:stretch>
            <a:fillRect/>
          </a:stretch>
        </p:blipFill>
        <p:spPr bwMode="auto">
          <a:xfrm>
            <a:off x="6019800" y="4911725"/>
            <a:ext cx="1524000" cy="17970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dirty="0" smtClean="0">
                <a:effectLst/>
                <a:ea typeface="+mj-ea"/>
              </a:rPr>
              <a:t>Virginia Plan</a:t>
            </a:r>
            <a:br>
              <a:rPr lang="en-US" dirty="0" smtClean="0">
                <a:effectLst/>
                <a:ea typeface="+mj-ea"/>
              </a:rPr>
            </a:br>
            <a:r>
              <a:rPr lang="en-US" sz="2200" dirty="0" smtClean="0">
                <a:effectLst/>
                <a:ea typeface="+mj-ea"/>
              </a:rPr>
              <a:t>(The Large State Plan) </a:t>
            </a:r>
          </a:p>
        </p:txBody>
      </p:sp>
      <p:sp>
        <p:nvSpPr>
          <p:cNvPr id="63490" name="Rectangle 3"/>
          <p:cNvSpPr>
            <a:spLocks noGrp="1"/>
          </p:cNvSpPr>
          <p:nvPr>
            <p:ph type="body" idx="4294967295"/>
          </p:nvPr>
        </p:nvSpPr>
        <p:spPr/>
        <p:txBody>
          <a:bodyPr/>
          <a:lstStyle/>
          <a:p>
            <a:pPr eaLnBrk="1" hangingPunct="1"/>
            <a:r>
              <a:rPr lang="en-US" dirty="0" smtClean="0"/>
              <a:t>Proposed by Edmund </a:t>
            </a:r>
            <a:r>
              <a:rPr lang="en-US" dirty="0" err="1" smtClean="0"/>
              <a:t>Randolf</a:t>
            </a:r>
            <a:endParaRPr lang="en-US" dirty="0" smtClean="0"/>
          </a:p>
          <a:p>
            <a:pPr eaLnBrk="1" hangingPunct="1"/>
            <a:r>
              <a:rPr lang="en-US" dirty="0" smtClean="0"/>
              <a:t>3 branches of government</a:t>
            </a:r>
          </a:p>
          <a:p>
            <a:pPr eaLnBrk="1" hangingPunct="1"/>
            <a:r>
              <a:rPr lang="en-US" dirty="0" smtClean="0"/>
              <a:t>Bicameral Legislature (2 houses)</a:t>
            </a:r>
          </a:p>
          <a:p>
            <a:pPr lvl="1" eaLnBrk="1" hangingPunct="1"/>
            <a:r>
              <a:rPr lang="en-US" dirty="0" smtClean="0"/>
              <a:t>Both houses based on population</a:t>
            </a:r>
          </a:p>
          <a:p>
            <a:pPr lvl="1" eaLnBrk="1" hangingPunct="1"/>
            <a:r>
              <a:rPr lang="en-US" dirty="0" smtClean="0"/>
              <a:t>Lower House – elected by people</a:t>
            </a:r>
          </a:p>
          <a:p>
            <a:pPr lvl="1" eaLnBrk="1" hangingPunct="1"/>
            <a:r>
              <a:rPr lang="en-US" dirty="0" smtClean="0"/>
              <a:t>Upper House – chosen by lower House</a:t>
            </a:r>
          </a:p>
          <a:p>
            <a:pPr eaLnBrk="1" hangingPunct="1"/>
            <a:r>
              <a:rPr lang="en-US" dirty="0" smtClean="0"/>
              <a:t>Executive (president) chosen by legislature</a:t>
            </a:r>
          </a:p>
          <a:p>
            <a:pPr eaLnBrk="1" hangingPunct="1"/>
            <a:r>
              <a:rPr lang="en-US" dirty="0" smtClean="0"/>
              <a:t>Judicial (courts) chosen by legislature</a:t>
            </a:r>
          </a:p>
          <a:p>
            <a:pPr eaLnBrk="1" hangingPunct="1"/>
            <a:r>
              <a:rPr lang="en-US" dirty="0" smtClean="0"/>
              <a:t>National legislature would have veto power over the states</a:t>
            </a:r>
          </a:p>
        </p:txBody>
      </p:sp>
      <p:pic>
        <p:nvPicPr>
          <p:cNvPr id="63491" name="Picture 5" descr="http://rds.yahoo.com/_ylt=A0WTefcDk3BMqG8ApzejzbkF/SIG=13m9pnj97/EXP=1282532483/**http%3a/4.bp.blogspot.com/_E8lY4dztCuU/SOVVtZdv8JI/AAAAAAAAAAs/NbDY7ciKs4U/S1600-R/virginiaplan.jpg"/>
          <p:cNvPicPr>
            <a:picLocks noChangeAspect="1" noChangeArrowheads="1"/>
          </p:cNvPicPr>
          <p:nvPr/>
        </p:nvPicPr>
        <p:blipFill>
          <a:blip r:embed="rId2" cstate="print"/>
          <a:srcRect/>
          <a:stretch>
            <a:fillRect/>
          </a:stretch>
        </p:blipFill>
        <p:spPr bwMode="auto">
          <a:xfrm>
            <a:off x="5905500" y="228600"/>
            <a:ext cx="2895600" cy="144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dirty="0" smtClean="0">
                <a:effectLst/>
                <a:ea typeface="+mj-ea"/>
              </a:rPr>
              <a:t>New Jersey Plan</a:t>
            </a:r>
            <a:br>
              <a:rPr lang="en-US" dirty="0" smtClean="0">
                <a:effectLst/>
                <a:ea typeface="+mj-ea"/>
              </a:rPr>
            </a:br>
            <a:r>
              <a:rPr lang="en-US" sz="2200" dirty="0" smtClean="0">
                <a:effectLst/>
                <a:ea typeface="+mj-ea"/>
              </a:rPr>
              <a:t>(The Small State Plan) </a:t>
            </a:r>
          </a:p>
        </p:txBody>
      </p:sp>
      <p:sp>
        <p:nvSpPr>
          <p:cNvPr id="64514" name="Rectangle 3"/>
          <p:cNvSpPr>
            <a:spLocks noGrp="1"/>
          </p:cNvSpPr>
          <p:nvPr>
            <p:ph type="body" idx="4294967295"/>
          </p:nvPr>
        </p:nvSpPr>
        <p:spPr>
          <a:xfrm>
            <a:off x="457200" y="1600200"/>
            <a:ext cx="8229600" cy="4406900"/>
          </a:xfrm>
        </p:spPr>
        <p:txBody>
          <a:bodyPr/>
          <a:lstStyle/>
          <a:p>
            <a:pPr eaLnBrk="1" hangingPunct="1"/>
            <a:r>
              <a:rPr lang="en-US" dirty="0" smtClean="0"/>
              <a:t>Proposed by William Patterson</a:t>
            </a:r>
          </a:p>
          <a:p>
            <a:pPr eaLnBrk="1" hangingPunct="1"/>
            <a:r>
              <a:rPr lang="en-US" dirty="0" smtClean="0"/>
              <a:t>3 branches of government</a:t>
            </a:r>
          </a:p>
          <a:p>
            <a:pPr eaLnBrk="1" hangingPunct="1"/>
            <a:r>
              <a:rPr lang="en-US" dirty="0" smtClean="0"/>
              <a:t>Unicameral Legislature (one house)</a:t>
            </a:r>
          </a:p>
          <a:p>
            <a:pPr lvl="1" eaLnBrk="1" hangingPunct="1"/>
            <a:r>
              <a:rPr lang="en-US" dirty="0" smtClean="0"/>
              <a:t>Equal representation from every state</a:t>
            </a:r>
          </a:p>
          <a:p>
            <a:pPr eaLnBrk="1" hangingPunct="1"/>
            <a:r>
              <a:rPr lang="en-US" dirty="0" smtClean="0"/>
              <a:t>Multiple executives (presidents) chosen by legislature</a:t>
            </a:r>
          </a:p>
          <a:p>
            <a:pPr eaLnBrk="1" hangingPunct="1"/>
            <a:r>
              <a:rPr lang="en-US" dirty="0" smtClean="0"/>
              <a:t>Judicial (court) appointed by Executive and approved by legislature</a:t>
            </a:r>
          </a:p>
          <a:p>
            <a:pPr lvl="1" eaLnBrk="1" hangingPunct="1"/>
            <a:r>
              <a:rPr lang="en-US" dirty="0" smtClean="0"/>
              <a:t>Appointed for life</a:t>
            </a:r>
          </a:p>
          <a:p>
            <a:pPr eaLnBrk="1" hangingPunct="1"/>
            <a:r>
              <a:rPr lang="en-US" dirty="0" smtClean="0"/>
              <a:t>Each state gets one vote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dirty="0" smtClean="0">
                <a:effectLst/>
                <a:ea typeface="+mj-ea"/>
              </a:rPr>
              <a:t>Connecticut Compromise</a:t>
            </a:r>
          </a:p>
        </p:txBody>
      </p:sp>
      <p:sp>
        <p:nvSpPr>
          <p:cNvPr id="65538" name="Rectangle 3"/>
          <p:cNvSpPr>
            <a:spLocks noGrp="1"/>
          </p:cNvSpPr>
          <p:nvPr>
            <p:ph type="body" idx="4294967295"/>
          </p:nvPr>
        </p:nvSpPr>
        <p:spPr>
          <a:xfrm>
            <a:off x="457200" y="1143000"/>
            <a:ext cx="8305800" cy="4864100"/>
          </a:xfrm>
        </p:spPr>
        <p:txBody>
          <a:bodyPr/>
          <a:lstStyle/>
          <a:p>
            <a:pPr eaLnBrk="1" hangingPunct="1"/>
            <a:r>
              <a:rPr lang="en-US" sz="2300" dirty="0" smtClean="0"/>
              <a:t>Proposed by James Madison</a:t>
            </a:r>
          </a:p>
          <a:p>
            <a:pPr eaLnBrk="1" hangingPunct="1"/>
            <a:r>
              <a:rPr lang="en-US" sz="2300" dirty="0" smtClean="0"/>
              <a:t>3 branches of government</a:t>
            </a:r>
          </a:p>
          <a:p>
            <a:pPr eaLnBrk="1" hangingPunct="1"/>
            <a:r>
              <a:rPr lang="en-US" sz="2300" dirty="0" smtClean="0"/>
              <a:t>Bicameral Legislature (2 houses)</a:t>
            </a:r>
          </a:p>
          <a:p>
            <a:pPr lvl="1" eaLnBrk="1" hangingPunct="1"/>
            <a:r>
              <a:rPr lang="en-US" sz="2100" dirty="0" smtClean="0"/>
              <a:t>Lower House – elected by people </a:t>
            </a:r>
          </a:p>
          <a:p>
            <a:pPr lvl="2" eaLnBrk="1" hangingPunct="1"/>
            <a:r>
              <a:rPr lang="en-US" sz="1900" dirty="0" smtClean="0"/>
              <a:t>based on population </a:t>
            </a:r>
          </a:p>
          <a:p>
            <a:pPr lvl="2" eaLnBrk="1" hangingPunct="1"/>
            <a:r>
              <a:rPr lang="en-US" sz="1900" dirty="0" smtClean="0"/>
              <a:t>3/5 compromise</a:t>
            </a:r>
          </a:p>
          <a:p>
            <a:pPr lvl="1" eaLnBrk="1" hangingPunct="1"/>
            <a:r>
              <a:rPr lang="en-US" sz="2100" dirty="0" smtClean="0"/>
              <a:t>Upper House – chosen by lower House – 2 per state</a:t>
            </a:r>
          </a:p>
          <a:p>
            <a:pPr eaLnBrk="1" hangingPunct="1"/>
            <a:r>
              <a:rPr lang="en-US" sz="2300" dirty="0" smtClean="0"/>
              <a:t>Executive (president) chosen by Electoral College</a:t>
            </a:r>
          </a:p>
          <a:p>
            <a:pPr eaLnBrk="1" hangingPunct="1"/>
            <a:r>
              <a:rPr lang="en-US" sz="2300" dirty="0" smtClean="0"/>
              <a:t>Judicial (court) appointed by Executive and approved by legislature</a:t>
            </a:r>
          </a:p>
          <a:p>
            <a:pPr lvl="1" eaLnBrk="1" hangingPunct="1"/>
            <a:r>
              <a:rPr lang="en-US" sz="2100" dirty="0" smtClean="0"/>
              <a:t>Appointed for life</a:t>
            </a:r>
          </a:p>
          <a:p>
            <a:pPr eaLnBrk="1" hangingPunct="1"/>
            <a:r>
              <a:rPr lang="en-US" sz="2300" dirty="0" smtClean="0"/>
              <a:t>Had a national supremacy clause </a:t>
            </a:r>
          </a:p>
        </p:txBody>
      </p:sp>
      <p:pic>
        <p:nvPicPr>
          <p:cNvPr id="65539" name="Picture 5" descr="connecticut compromise">
            <a:hlinkClick r:id="rId2" tooltip="http://capitol.gov/AboutCongress"/>
          </p:cNvPr>
          <p:cNvPicPr>
            <a:picLocks noChangeAspect="1" noChangeArrowheads="1"/>
          </p:cNvPicPr>
          <p:nvPr/>
        </p:nvPicPr>
        <p:blipFill>
          <a:blip r:embed="rId3" cstate="print"/>
          <a:srcRect/>
          <a:stretch>
            <a:fillRect/>
          </a:stretch>
        </p:blipFill>
        <p:spPr bwMode="auto">
          <a:xfrm>
            <a:off x="6705600" y="1066800"/>
            <a:ext cx="2209800" cy="21923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a:ea typeface="+mj-ea"/>
              </a:rPr>
              <a:t>Declaration of Independence</a:t>
            </a:r>
          </a:p>
        </p:txBody>
      </p:sp>
      <p:sp>
        <p:nvSpPr>
          <p:cNvPr id="43010" name="Rectangle 3"/>
          <p:cNvSpPr>
            <a:spLocks noGrp="1" noChangeArrowheads="1"/>
          </p:cNvSpPr>
          <p:nvPr>
            <p:ph type="body" sz="half" idx="1"/>
          </p:nvPr>
        </p:nvSpPr>
        <p:spPr>
          <a:xfrm>
            <a:off x="228600" y="1295400"/>
            <a:ext cx="5181600" cy="4800600"/>
          </a:xfrm>
        </p:spPr>
        <p:txBody>
          <a:bodyPr/>
          <a:lstStyle/>
          <a:p>
            <a:pPr eaLnBrk="1" hangingPunct="1"/>
            <a:r>
              <a:rPr lang="en-US" sz="2000" dirty="0" smtClean="0"/>
              <a:t>Written by Thomas Jefferson.</a:t>
            </a:r>
          </a:p>
          <a:p>
            <a:pPr eaLnBrk="1" hangingPunct="1"/>
            <a:endParaRPr lang="en-US" sz="1000" dirty="0" smtClean="0">
              <a:solidFill>
                <a:srgbClr val="0000FF"/>
              </a:solidFill>
            </a:endParaRPr>
          </a:p>
          <a:p>
            <a:pPr eaLnBrk="1" hangingPunct="1"/>
            <a:r>
              <a:rPr lang="en-US" sz="2000" dirty="0" smtClean="0"/>
              <a:t>Approved July 4, 1776</a:t>
            </a:r>
          </a:p>
          <a:p>
            <a:pPr eaLnBrk="1" hangingPunct="1">
              <a:buFont typeface="Wingdings 3" pitchFamily="18" charset="2"/>
              <a:buNone/>
            </a:pPr>
            <a:endParaRPr lang="en-US" sz="1000" dirty="0" smtClean="0"/>
          </a:p>
          <a:p>
            <a:pPr eaLnBrk="1" hangingPunct="1"/>
            <a:r>
              <a:rPr lang="en-US" sz="2000" dirty="0" smtClean="0"/>
              <a:t>Lists grievances (complaints) against the king about his abuse of power</a:t>
            </a:r>
          </a:p>
          <a:p>
            <a:pPr eaLnBrk="1" hangingPunct="1">
              <a:buFont typeface="Wingdings 3" pitchFamily="18" charset="2"/>
              <a:buNone/>
            </a:pPr>
            <a:endParaRPr lang="en-US" sz="1000" dirty="0" smtClean="0"/>
          </a:p>
          <a:p>
            <a:pPr eaLnBrk="1" hangingPunct="1"/>
            <a:r>
              <a:rPr lang="en-US" sz="2000" dirty="0" smtClean="0"/>
              <a:t>Like Locke</a:t>
            </a:r>
            <a:r>
              <a:rPr lang="ja-JP" altLang="en-US" sz="2000" dirty="0" smtClean="0"/>
              <a:t>’</a:t>
            </a:r>
            <a:r>
              <a:rPr lang="en-US" altLang="ja-JP" sz="2000" dirty="0" smtClean="0"/>
              <a:t>s social contract it says that government is the created by the people and must serve the people</a:t>
            </a:r>
          </a:p>
          <a:p>
            <a:pPr eaLnBrk="1" hangingPunct="1">
              <a:buFont typeface="Wingdings 3" pitchFamily="18" charset="2"/>
              <a:buNone/>
            </a:pPr>
            <a:endParaRPr lang="en-US" sz="1000" dirty="0" smtClean="0"/>
          </a:p>
          <a:p>
            <a:pPr eaLnBrk="1" hangingPunct="1"/>
            <a:r>
              <a:rPr lang="en-US" sz="2000" dirty="0" smtClean="0"/>
              <a:t>Makes it clear that the government must follow rules just like the people</a:t>
            </a:r>
          </a:p>
        </p:txBody>
      </p:sp>
      <p:pic>
        <p:nvPicPr>
          <p:cNvPr id="43011" name="Picture 5" descr="declaration"/>
          <p:cNvPicPr>
            <a:picLocks noChangeAspect="1" noChangeArrowheads="1"/>
          </p:cNvPicPr>
          <p:nvPr/>
        </p:nvPicPr>
        <p:blipFill>
          <a:blip r:embed="rId2" cstate="print"/>
          <a:srcRect/>
          <a:stretch>
            <a:fillRect/>
          </a:stretch>
        </p:blipFill>
        <p:spPr bwMode="auto">
          <a:xfrm>
            <a:off x="5410200" y="1600200"/>
            <a:ext cx="3481388" cy="41910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p:txBody>
          <a:bodyPr/>
          <a:lstStyle/>
          <a:p>
            <a:pPr>
              <a:lnSpc>
                <a:spcPct val="80000"/>
              </a:lnSpc>
            </a:pPr>
            <a:r>
              <a:rPr lang="en-US" sz="2800" b="1" dirty="0" smtClean="0">
                <a:latin typeface="Georgia" pitchFamily="18" charset="0"/>
              </a:rPr>
              <a:t>One difficult question remained…When calculating population, should slaves be included?</a:t>
            </a:r>
          </a:p>
          <a:p>
            <a:pPr>
              <a:lnSpc>
                <a:spcPct val="80000"/>
              </a:lnSpc>
              <a:buFont typeface="Wingdings 3" pitchFamily="18" charset="2"/>
              <a:buNone/>
            </a:pPr>
            <a:endParaRPr lang="en-US" sz="2800" b="1" dirty="0" smtClean="0">
              <a:latin typeface="Georgia" pitchFamily="18" charset="0"/>
            </a:endParaRPr>
          </a:p>
          <a:p>
            <a:pPr lvl="1">
              <a:lnSpc>
                <a:spcPct val="80000"/>
              </a:lnSpc>
            </a:pPr>
            <a:r>
              <a:rPr lang="en-US" sz="2400" b="1" dirty="0" smtClean="0">
                <a:latin typeface="Georgia" pitchFamily="18" charset="0"/>
              </a:rPr>
              <a:t>If slaves were counted, the south would be more powerful.</a:t>
            </a:r>
          </a:p>
          <a:p>
            <a:pPr lvl="1">
              <a:lnSpc>
                <a:spcPct val="80000"/>
              </a:lnSpc>
            </a:pPr>
            <a:r>
              <a:rPr lang="en-US" sz="2400" b="1" dirty="0" smtClean="0">
                <a:latin typeface="Georgia" pitchFamily="18" charset="0"/>
              </a:rPr>
              <a:t>If slaves were omitted, the south would be weak.</a:t>
            </a:r>
          </a:p>
          <a:p>
            <a:pPr lvl="1">
              <a:lnSpc>
                <a:spcPct val="80000"/>
              </a:lnSpc>
            </a:pPr>
            <a:endParaRPr lang="en-US" sz="2400" b="1" dirty="0" smtClean="0">
              <a:latin typeface="Georgia" pitchFamily="18" charset="0"/>
            </a:endParaRPr>
          </a:p>
          <a:p>
            <a:pPr>
              <a:lnSpc>
                <a:spcPct val="80000"/>
              </a:lnSpc>
            </a:pPr>
            <a:r>
              <a:rPr lang="en-US" sz="2800" b="1" dirty="0" smtClean="0">
                <a:latin typeface="Georgia" pitchFamily="18" charset="0"/>
              </a:rPr>
              <a:t>In this compromise, every five slaves would be counted as three people.</a:t>
            </a:r>
          </a:p>
          <a:p>
            <a:endParaRPr lang="en-US" dirty="0" smtClean="0"/>
          </a:p>
        </p:txBody>
      </p:sp>
      <p:sp>
        <p:nvSpPr>
          <p:cNvPr id="3" name="Title 2"/>
          <p:cNvSpPr>
            <a:spLocks noGrp="1"/>
          </p:cNvSpPr>
          <p:nvPr>
            <p:ph type="title"/>
          </p:nvPr>
        </p:nvSpPr>
        <p:spPr/>
        <p:txBody>
          <a:bodyPr/>
          <a:lstStyle/>
          <a:p>
            <a:pPr>
              <a:defRPr/>
            </a:pPr>
            <a:r>
              <a:rPr lang="en-US" dirty="0" smtClean="0">
                <a:ea typeface="+mj-ea"/>
              </a:rPr>
              <a:t>Three-Fifths Compromise</a:t>
            </a:r>
            <a:endParaRPr lang="en-US" dirty="0">
              <a:ea typeface="+mj-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idx="1"/>
          </p:nvPr>
        </p:nvSpPr>
        <p:spPr/>
        <p:txBody>
          <a:bodyPr/>
          <a:lstStyle/>
          <a:p>
            <a:pPr>
              <a:lnSpc>
                <a:spcPct val="90000"/>
              </a:lnSpc>
              <a:buFont typeface="Wingdings" pitchFamily="2" charset="2"/>
              <a:buChar char="n"/>
            </a:pPr>
            <a:r>
              <a:rPr lang="en-US" b="1" dirty="0" smtClean="0">
                <a:effectLst>
                  <a:outerShdw blurRad="38100" dist="38100" dir="2700000" algn="tl">
                    <a:srgbClr val="C0C0C0"/>
                  </a:outerShdw>
                </a:effectLst>
                <a:latin typeface="Georgia" pitchFamily="18" charset="0"/>
              </a:rPr>
              <a:t>Nine of the thirteen states needed to ratify (approve) the Constitution.</a:t>
            </a:r>
          </a:p>
          <a:p>
            <a:pPr>
              <a:lnSpc>
                <a:spcPct val="90000"/>
              </a:lnSpc>
              <a:buFont typeface="Wingdings 3" pitchFamily="18" charset="2"/>
              <a:buNone/>
            </a:pPr>
            <a:endParaRPr lang="en-US" b="1" dirty="0" smtClean="0">
              <a:effectLst>
                <a:outerShdw blurRad="38100" dist="38100" dir="2700000" algn="tl">
                  <a:srgbClr val="C0C0C0"/>
                </a:outerShdw>
              </a:effectLst>
              <a:latin typeface="Georgia" pitchFamily="18" charset="0"/>
            </a:endParaRPr>
          </a:p>
          <a:p>
            <a:pPr>
              <a:lnSpc>
                <a:spcPct val="90000"/>
              </a:lnSpc>
              <a:buFont typeface="Wingdings" pitchFamily="2" charset="2"/>
              <a:buChar char="n"/>
            </a:pPr>
            <a:r>
              <a:rPr lang="en-US" b="1" dirty="0" smtClean="0">
                <a:effectLst>
                  <a:outerShdw blurRad="38100" dist="38100" dir="2700000" algn="tl">
                    <a:srgbClr val="C0C0C0"/>
                  </a:outerShdw>
                </a:effectLst>
                <a:latin typeface="Georgia" pitchFamily="18" charset="0"/>
              </a:rPr>
              <a:t>Conventions were set up in each state, bypassing the state legislature.</a:t>
            </a:r>
          </a:p>
          <a:p>
            <a:pPr>
              <a:lnSpc>
                <a:spcPct val="90000"/>
              </a:lnSpc>
              <a:buFont typeface="Wingdings 3" pitchFamily="18" charset="2"/>
              <a:buNone/>
            </a:pPr>
            <a:endParaRPr lang="en-US" b="1" dirty="0" smtClean="0">
              <a:effectLst>
                <a:outerShdw blurRad="38100" dist="38100" dir="2700000" algn="tl">
                  <a:srgbClr val="C0C0C0"/>
                </a:outerShdw>
              </a:effectLst>
              <a:latin typeface="Georgia" pitchFamily="18" charset="0"/>
            </a:endParaRPr>
          </a:p>
          <a:p>
            <a:pPr>
              <a:lnSpc>
                <a:spcPct val="90000"/>
              </a:lnSpc>
              <a:buFont typeface="Wingdings" pitchFamily="2" charset="2"/>
              <a:buChar char="n"/>
            </a:pPr>
            <a:r>
              <a:rPr lang="en-US" b="1" dirty="0" smtClean="0">
                <a:effectLst>
                  <a:outerShdw blurRad="38100" dist="38100" dir="2700000" algn="tl">
                    <a:srgbClr val="C0C0C0"/>
                  </a:outerShdw>
                </a:effectLst>
                <a:latin typeface="Georgia" pitchFamily="18" charset="0"/>
              </a:rPr>
              <a:t>This process was, technically, </a:t>
            </a:r>
            <a:r>
              <a:rPr lang="ja-JP" altLang="en-US" b="1" dirty="0" smtClean="0">
                <a:effectLst>
                  <a:outerShdw blurRad="38100" dist="38100" dir="2700000" algn="tl">
                    <a:srgbClr val="C0C0C0"/>
                  </a:outerShdw>
                </a:effectLst>
                <a:latin typeface="Georgia" pitchFamily="18" charset="0"/>
              </a:rPr>
              <a:t>“</a:t>
            </a:r>
            <a:r>
              <a:rPr lang="en-US" altLang="ja-JP" b="1" dirty="0" smtClean="0">
                <a:effectLst>
                  <a:outerShdw blurRad="38100" dist="38100" dir="2700000" algn="tl">
                    <a:srgbClr val="C0C0C0"/>
                  </a:outerShdw>
                </a:effectLst>
                <a:latin typeface="Georgia" pitchFamily="18" charset="0"/>
              </a:rPr>
              <a:t>treason</a:t>
            </a:r>
            <a:r>
              <a:rPr lang="ja-JP" altLang="en-US" b="1" dirty="0" smtClean="0">
                <a:effectLst>
                  <a:outerShdw blurRad="38100" dist="38100" dir="2700000" algn="tl">
                    <a:srgbClr val="C0C0C0"/>
                  </a:outerShdw>
                </a:effectLst>
                <a:latin typeface="Georgia" pitchFamily="18" charset="0"/>
              </a:rPr>
              <a:t>”</a:t>
            </a:r>
            <a:r>
              <a:rPr lang="en-US" altLang="ja-JP" b="1" dirty="0" smtClean="0">
                <a:effectLst>
                  <a:outerShdw blurRad="38100" dist="38100" dir="2700000" algn="tl">
                    <a:srgbClr val="C0C0C0"/>
                  </a:outerShdw>
                </a:effectLst>
                <a:latin typeface="Georgia" pitchFamily="18" charset="0"/>
              </a:rPr>
              <a:t>.</a:t>
            </a:r>
            <a:endParaRPr lang="en-US" b="1" dirty="0" smtClean="0">
              <a:effectLst>
                <a:outerShdw blurRad="38100" dist="38100" dir="2700000" algn="tl">
                  <a:srgbClr val="C0C0C0"/>
                </a:outerShdw>
              </a:effectLst>
              <a:latin typeface="Georgia" pitchFamily="18" charset="0"/>
            </a:endParaRPr>
          </a:p>
        </p:txBody>
      </p:sp>
      <p:sp>
        <p:nvSpPr>
          <p:cNvPr id="44036" name="Rectangle 4"/>
          <p:cNvSpPr>
            <a:spLocks noGrp="1" noChangeArrowheads="1"/>
          </p:cNvSpPr>
          <p:nvPr>
            <p:ph type="title"/>
          </p:nvPr>
        </p:nvSpPr>
        <p:spPr/>
        <p:txBody>
          <a:bodyPr/>
          <a:lstStyle/>
          <a:p>
            <a:pPr>
              <a:defRPr/>
            </a:pPr>
            <a:r>
              <a:rPr lang="en-US" sz="4600" dirty="0">
                <a:solidFill>
                  <a:srgbClr val="CC3300"/>
                </a:solidFill>
                <a:effectLst>
                  <a:outerShdw blurRad="38100" dist="38100" dir="2700000" algn="tl">
                    <a:srgbClr val="C0C0C0"/>
                  </a:outerShdw>
                </a:effectLst>
                <a:latin typeface="Eras Bold ITC" pitchFamily="34" charset="0"/>
                <a:ea typeface="+mj-ea"/>
              </a:rPr>
              <a:t>Ratifying the Constitution</a:t>
            </a:r>
          </a:p>
        </p:txBody>
      </p:sp>
      <p:pic>
        <p:nvPicPr>
          <p:cNvPr id="67587" name="Picture 10" descr="ratification_1_lg"/>
          <p:cNvPicPr>
            <a:picLocks noChangeAspect="1" noChangeArrowheads="1"/>
          </p:cNvPicPr>
          <p:nvPr/>
        </p:nvPicPr>
        <p:blipFill>
          <a:blip r:embed="rId2" cstate="print"/>
          <a:srcRect/>
          <a:stretch>
            <a:fillRect/>
          </a:stretch>
        </p:blipFill>
        <p:spPr bwMode="auto">
          <a:xfrm>
            <a:off x="533400" y="4495800"/>
            <a:ext cx="8305800" cy="197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additive="base">
                                        <p:cTn id="7" dur="5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7">
                                            <p:txEl>
                                              <p:pRg st="2" end="2"/>
                                            </p:txEl>
                                          </p:spTgt>
                                        </p:tgtEl>
                                        <p:attrNameLst>
                                          <p:attrName>style.visibility</p:attrName>
                                        </p:attrNameLst>
                                      </p:cBhvr>
                                      <p:to>
                                        <p:strVal val="visible"/>
                                      </p:to>
                                    </p:set>
                                    <p:anim calcmode="lin" valueType="num">
                                      <p:cBhvr additive="base">
                                        <p:cTn id="13" dur="500" fill="hold"/>
                                        <p:tgtEl>
                                          <p:spTgt spid="4403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7">
                                            <p:txEl>
                                              <p:pRg st="4" end="4"/>
                                            </p:txEl>
                                          </p:spTgt>
                                        </p:tgtEl>
                                        <p:attrNameLst>
                                          <p:attrName>style.visibility</p:attrName>
                                        </p:attrNameLst>
                                      </p:cBhvr>
                                      <p:to>
                                        <p:strVal val="visible"/>
                                      </p:to>
                                    </p:set>
                                    <p:anim calcmode="lin" valueType="num">
                                      <p:cBhvr additive="base">
                                        <p:cTn id="19" dur="500" fill="hold"/>
                                        <p:tgtEl>
                                          <p:spTgt spid="4403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fontAlgn="auto" hangingPunct="1">
              <a:spcAft>
                <a:spcPts val="0"/>
              </a:spcAft>
              <a:defRPr/>
            </a:pPr>
            <a:r>
              <a:rPr lang="en-US" dirty="0" smtClean="0">
                <a:ea typeface="+mj-ea"/>
              </a:rPr>
              <a:t>Opposing Views:</a:t>
            </a:r>
            <a:endParaRPr lang="en-US" dirty="0">
              <a:ea typeface="+mj-ea"/>
            </a:endParaRPr>
          </a:p>
        </p:txBody>
      </p:sp>
      <p:sp>
        <p:nvSpPr>
          <p:cNvPr id="68610" name="Text Placeholder 3"/>
          <p:cNvSpPr>
            <a:spLocks noGrp="1"/>
          </p:cNvSpPr>
          <p:nvPr>
            <p:ph type="body" idx="1"/>
          </p:nvPr>
        </p:nvSpPr>
        <p:spPr>
          <a:xfrm>
            <a:off x="533400" y="1524000"/>
            <a:ext cx="4040188" cy="762000"/>
          </a:xfrm>
        </p:spPr>
        <p:txBody>
          <a:bodyPr/>
          <a:lstStyle/>
          <a:p>
            <a:r>
              <a:rPr lang="en-US" dirty="0" smtClean="0"/>
              <a:t>Federalists</a:t>
            </a:r>
          </a:p>
        </p:txBody>
      </p:sp>
      <p:sp>
        <p:nvSpPr>
          <p:cNvPr id="68611" name="Text Placeholder 4"/>
          <p:cNvSpPr>
            <a:spLocks noGrp="1"/>
          </p:cNvSpPr>
          <p:nvPr>
            <p:ph type="body" sz="half" idx="3"/>
          </p:nvPr>
        </p:nvSpPr>
        <p:spPr>
          <a:xfrm>
            <a:off x="4724400" y="1524000"/>
            <a:ext cx="4041775" cy="762000"/>
          </a:xfrm>
        </p:spPr>
        <p:txBody>
          <a:bodyPr/>
          <a:lstStyle/>
          <a:p>
            <a:r>
              <a:rPr lang="en-US" dirty="0" smtClean="0"/>
              <a:t>Anti-Federalists</a:t>
            </a:r>
          </a:p>
        </p:txBody>
      </p:sp>
      <p:sp>
        <p:nvSpPr>
          <p:cNvPr id="68612" name="Rectangle 3"/>
          <p:cNvSpPr>
            <a:spLocks noGrp="1" noChangeArrowheads="1"/>
          </p:cNvSpPr>
          <p:nvPr>
            <p:ph sz="quarter" idx="2"/>
          </p:nvPr>
        </p:nvSpPr>
        <p:spPr>
          <a:xfrm>
            <a:off x="457200" y="2438400"/>
            <a:ext cx="4040188" cy="3941763"/>
          </a:xfrm>
          <a:ln>
            <a:prstDash val="solid"/>
          </a:ln>
        </p:spPr>
        <p:txBody>
          <a:bodyPr/>
          <a:lstStyle/>
          <a:p>
            <a:r>
              <a:rPr lang="en-US" sz="2000" b="1" dirty="0" smtClean="0">
                <a:latin typeface="Georgia" pitchFamily="18" charset="0"/>
              </a:rPr>
              <a:t>Wanted a strong national government.</a:t>
            </a:r>
          </a:p>
          <a:p>
            <a:endParaRPr lang="en-US" sz="2000" b="1" dirty="0" smtClean="0">
              <a:latin typeface="Georgia" pitchFamily="18" charset="0"/>
            </a:endParaRPr>
          </a:p>
          <a:p>
            <a:r>
              <a:rPr lang="en-US" sz="2000" b="1" dirty="0" smtClean="0">
                <a:latin typeface="Georgia" pitchFamily="18" charset="0"/>
              </a:rPr>
              <a:t>Led by George Washington, James Madison and Alexander Hamilton.</a:t>
            </a:r>
          </a:p>
          <a:p>
            <a:pPr>
              <a:buFont typeface="Wingdings 3" pitchFamily="18" charset="2"/>
              <a:buNone/>
            </a:pPr>
            <a:endParaRPr lang="en-US" sz="2000" b="1" dirty="0" smtClean="0">
              <a:latin typeface="Georgia" pitchFamily="18" charset="0"/>
            </a:endParaRPr>
          </a:p>
          <a:p>
            <a:r>
              <a:rPr lang="en-US" sz="2000" b="1" dirty="0" smtClean="0">
                <a:latin typeface="Georgia" pitchFamily="18" charset="0"/>
              </a:rPr>
              <a:t>Produced </a:t>
            </a:r>
            <a:r>
              <a:rPr lang="ja-JP" altLang="en-US" sz="2000" b="1" dirty="0" smtClean="0">
                <a:latin typeface="Georgia" pitchFamily="18" charset="0"/>
              </a:rPr>
              <a:t>“</a:t>
            </a:r>
            <a:r>
              <a:rPr lang="en-US" altLang="ja-JP" sz="2000" b="1" dirty="0" smtClean="0">
                <a:latin typeface="Georgia" pitchFamily="18" charset="0"/>
              </a:rPr>
              <a:t>The Federalist Papers</a:t>
            </a:r>
            <a:r>
              <a:rPr lang="ja-JP" altLang="en-US" sz="2000" b="1" dirty="0" smtClean="0">
                <a:latin typeface="Georgia" pitchFamily="18" charset="0"/>
              </a:rPr>
              <a:t>”</a:t>
            </a:r>
            <a:r>
              <a:rPr lang="en-US" altLang="ja-JP" sz="2000" b="1" dirty="0" smtClean="0">
                <a:latin typeface="Georgia" pitchFamily="18" charset="0"/>
              </a:rPr>
              <a:t>, which explained how the government would work.</a:t>
            </a:r>
            <a:endParaRPr lang="en-US" sz="2000" b="1" dirty="0" smtClean="0">
              <a:latin typeface="Georgia" pitchFamily="18" charset="0"/>
            </a:endParaRPr>
          </a:p>
        </p:txBody>
      </p:sp>
      <p:sp>
        <p:nvSpPr>
          <p:cNvPr id="68613" name="Content Placeholder 5"/>
          <p:cNvSpPr>
            <a:spLocks noGrp="1"/>
          </p:cNvSpPr>
          <p:nvPr>
            <p:ph sz="quarter" idx="4"/>
          </p:nvPr>
        </p:nvSpPr>
        <p:spPr>
          <a:xfrm>
            <a:off x="4724400" y="2438400"/>
            <a:ext cx="4041775" cy="3941763"/>
          </a:xfrm>
          <a:ln>
            <a:prstDash val="solid"/>
          </a:ln>
        </p:spPr>
        <p:txBody>
          <a:bodyPr/>
          <a:lstStyle/>
          <a:p>
            <a:pPr>
              <a:lnSpc>
                <a:spcPct val="90000"/>
              </a:lnSpc>
              <a:spcBef>
                <a:spcPct val="0"/>
              </a:spcBef>
            </a:pPr>
            <a:r>
              <a:rPr lang="en-US" sz="2000" b="1" dirty="0" smtClean="0">
                <a:latin typeface="Georgia" pitchFamily="18" charset="0"/>
              </a:rPr>
              <a:t>Argued individual rights and state</a:t>
            </a:r>
            <a:r>
              <a:rPr lang="ja-JP" altLang="en-US" sz="2000" b="1" dirty="0" smtClean="0">
                <a:latin typeface="Georgia" pitchFamily="18" charset="0"/>
              </a:rPr>
              <a:t>’</a:t>
            </a:r>
            <a:r>
              <a:rPr lang="en-US" altLang="ja-JP" sz="2000" b="1" dirty="0" smtClean="0">
                <a:latin typeface="Georgia" pitchFamily="18" charset="0"/>
              </a:rPr>
              <a:t>s rights </a:t>
            </a:r>
            <a:r>
              <a:rPr lang="en-US" altLang="ja-JP" sz="2000" b="1" dirty="0" err="1" smtClean="0">
                <a:latin typeface="Georgia" pitchFamily="18" charset="0"/>
              </a:rPr>
              <a:t>weren</a:t>
            </a:r>
            <a:r>
              <a:rPr lang="ja-JP" altLang="en-US" sz="2000" b="1" dirty="0" smtClean="0">
                <a:latin typeface="Georgia" pitchFamily="18" charset="0"/>
              </a:rPr>
              <a:t>’</a:t>
            </a:r>
            <a:r>
              <a:rPr lang="en-US" altLang="ja-JP" sz="2000" b="1" dirty="0" smtClean="0">
                <a:latin typeface="Georgia" pitchFamily="18" charset="0"/>
              </a:rPr>
              <a:t>t protected</a:t>
            </a:r>
          </a:p>
          <a:p>
            <a:pPr>
              <a:lnSpc>
                <a:spcPct val="90000"/>
              </a:lnSpc>
              <a:spcBef>
                <a:spcPct val="0"/>
              </a:spcBef>
            </a:pPr>
            <a:endParaRPr lang="en-US" sz="2000" b="1" dirty="0" smtClean="0">
              <a:latin typeface="Georgia" pitchFamily="18" charset="0"/>
            </a:endParaRPr>
          </a:p>
          <a:p>
            <a:pPr>
              <a:lnSpc>
                <a:spcPct val="90000"/>
              </a:lnSpc>
              <a:spcBef>
                <a:spcPct val="0"/>
              </a:spcBef>
            </a:pPr>
            <a:r>
              <a:rPr lang="en-US" sz="2000" b="1" dirty="0" smtClean="0">
                <a:latin typeface="Georgia" pitchFamily="18" charset="0"/>
              </a:rPr>
              <a:t>Led by Patrick Henry and Thomas Jefferson.</a:t>
            </a:r>
          </a:p>
          <a:p>
            <a:pPr>
              <a:lnSpc>
                <a:spcPct val="90000"/>
              </a:lnSpc>
              <a:spcBef>
                <a:spcPct val="0"/>
              </a:spcBef>
            </a:pPr>
            <a:endParaRPr lang="en-US" sz="2000" b="1" dirty="0" smtClean="0">
              <a:latin typeface="Georgia" pitchFamily="18" charset="0"/>
            </a:endParaRPr>
          </a:p>
          <a:p>
            <a:pPr>
              <a:lnSpc>
                <a:spcPct val="90000"/>
              </a:lnSpc>
              <a:spcBef>
                <a:spcPct val="0"/>
              </a:spcBef>
            </a:pPr>
            <a:r>
              <a:rPr lang="en-US" sz="2000" b="1" dirty="0" smtClean="0">
                <a:latin typeface="Georgia" pitchFamily="18" charset="0"/>
              </a:rPr>
              <a:t>Feared the President would become King.</a:t>
            </a:r>
          </a:p>
          <a:p>
            <a:pPr>
              <a:lnSpc>
                <a:spcPct val="90000"/>
              </a:lnSpc>
              <a:spcBef>
                <a:spcPct val="0"/>
              </a:spcBef>
            </a:pPr>
            <a:endParaRPr lang="en-US" sz="2000" b="1" dirty="0" smtClean="0">
              <a:latin typeface="Georgia" pitchFamily="18" charset="0"/>
            </a:endParaRPr>
          </a:p>
          <a:p>
            <a:pPr>
              <a:lnSpc>
                <a:spcPct val="90000"/>
              </a:lnSpc>
              <a:spcBef>
                <a:spcPct val="0"/>
              </a:spcBef>
            </a:pPr>
            <a:r>
              <a:rPr lang="en-US" sz="2000" b="1" dirty="0" smtClean="0">
                <a:latin typeface="Georgia" pitchFamily="18" charset="0"/>
              </a:rPr>
              <a:t>Thought the government would come under control of one particular group (a faction</a:t>
            </a:r>
            <a:r>
              <a:rPr lang="en-US" sz="2000" dirty="0" smtClean="0">
                <a:latin typeface="Georgia" pitchFamily="18" charset="0"/>
              </a:rPr>
              <a:t>).</a:t>
            </a:r>
          </a:p>
          <a:p>
            <a:pPr>
              <a:spcBef>
                <a:spcPct val="0"/>
              </a:spcBef>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ea typeface="+mj-ea"/>
              </a:rPr>
              <a:t>Compromise:</a:t>
            </a:r>
            <a:br>
              <a:rPr lang="en-US" dirty="0" smtClean="0">
                <a:ea typeface="+mj-ea"/>
              </a:rPr>
            </a:br>
            <a:endParaRPr lang="en-US" dirty="0">
              <a:ea typeface="+mj-ea"/>
            </a:endParaRPr>
          </a:p>
        </p:txBody>
      </p:sp>
      <p:sp>
        <p:nvSpPr>
          <p:cNvPr id="69634" name="Text Placeholder 3"/>
          <p:cNvSpPr>
            <a:spLocks noGrp="1"/>
          </p:cNvSpPr>
          <p:nvPr>
            <p:ph type="body" idx="1"/>
          </p:nvPr>
        </p:nvSpPr>
        <p:spPr>
          <a:xfrm>
            <a:off x="533400" y="1524000"/>
            <a:ext cx="4040188" cy="762000"/>
          </a:xfrm>
        </p:spPr>
        <p:txBody>
          <a:bodyPr/>
          <a:lstStyle/>
          <a:p>
            <a:r>
              <a:rPr lang="en-US" dirty="0" smtClean="0"/>
              <a:t>Bill of Rights</a:t>
            </a:r>
          </a:p>
        </p:txBody>
      </p:sp>
      <p:sp>
        <p:nvSpPr>
          <p:cNvPr id="69635" name="Text Placeholder 4"/>
          <p:cNvSpPr>
            <a:spLocks noGrp="1"/>
          </p:cNvSpPr>
          <p:nvPr>
            <p:ph type="body" sz="half" idx="3"/>
          </p:nvPr>
        </p:nvSpPr>
        <p:spPr>
          <a:xfrm>
            <a:off x="4724400" y="1524000"/>
            <a:ext cx="4041775" cy="762000"/>
          </a:xfrm>
        </p:spPr>
        <p:txBody>
          <a:bodyPr/>
          <a:lstStyle/>
          <a:p>
            <a:r>
              <a:rPr lang="en-US" dirty="0" smtClean="0"/>
              <a:t>Federalism</a:t>
            </a:r>
          </a:p>
        </p:txBody>
      </p:sp>
      <p:sp>
        <p:nvSpPr>
          <p:cNvPr id="69636" name="Rectangle 3"/>
          <p:cNvSpPr>
            <a:spLocks noGrp="1" noChangeArrowheads="1"/>
          </p:cNvSpPr>
          <p:nvPr>
            <p:ph sz="quarter" idx="2"/>
          </p:nvPr>
        </p:nvSpPr>
        <p:spPr>
          <a:xfrm>
            <a:off x="457200" y="2667000"/>
            <a:ext cx="4040188" cy="3713163"/>
          </a:xfrm>
          <a:ln>
            <a:prstDash val="solid"/>
          </a:ln>
        </p:spPr>
        <p:txBody>
          <a:bodyPr/>
          <a:lstStyle/>
          <a:p>
            <a:pPr eaLnBrk="1" hangingPunct="1">
              <a:lnSpc>
                <a:spcPct val="70000"/>
              </a:lnSpc>
            </a:pPr>
            <a:r>
              <a:rPr lang="en-US" sz="3200" dirty="0" smtClean="0"/>
              <a:t>Federalists promise to add protections for individuals by amendment</a:t>
            </a:r>
          </a:p>
          <a:p>
            <a:pPr eaLnBrk="1" hangingPunct="1">
              <a:lnSpc>
                <a:spcPct val="70000"/>
              </a:lnSpc>
              <a:buFont typeface="Wingdings 3" pitchFamily="18" charset="2"/>
              <a:buNone/>
            </a:pPr>
            <a:endParaRPr lang="en-US" sz="2300" dirty="0" smtClean="0"/>
          </a:p>
        </p:txBody>
      </p:sp>
      <p:sp>
        <p:nvSpPr>
          <p:cNvPr id="69637" name="Content Placeholder 5"/>
          <p:cNvSpPr>
            <a:spLocks noGrp="1"/>
          </p:cNvSpPr>
          <p:nvPr>
            <p:ph sz="quarter" idx="4"/>
          </p:nvPr>
        </p:nvSpPr>
        <p:spPr>
          <a:xfrm>
            <a:off x="4724400" y="2590800"/>
            <a:ext cx="4041775" cy="3789363"/>
          </a:xfrm>
          <a:ln>
            <a:prstDash val="solid"/>
          </a:ln>
        </p:spPr>
        <p:txBody>
          <a:bodyPr/>
          <a:lstStyle/>
          <a:p>
            <a:pPr eaLnBrk="1" hangingPunct="1">
              <a:lnSpc>
                <a:spcPct val="70000"/>
              </a:lnSpc>
              <a:spcBef>
                <a:spcPct val="0"/>
              </a:spcBef>
            </a:pPr>
            <a:r>
              <a:rPr lang="en-US" sz="3200" dirty="0" smtClean="0"/>
              <a:t>State and national governments, each with their own powers</a:t>
            </a:r>
          </a:p>
          <a:p>
            <a:pPr eaLnBrk="1" hangingPunct="1">
              <a:lnSpc>
                <a:spcPct val="70000"/>
              </a:lnSpc>
              <a:spcBef>
                <a:spcPct val="0"/>
              </a:spcBef>
            </a:pPr>
            <a:endParaRPr lang="en-US" sz="3200" dirty="0" smtClean="0"/>
          </a:p>
          <a:p>
            <a:pPr eaLnBrk="1" hangingPunct="1">
              <a:lnSpc>
                <a:spcPct val="70000"/>
              </a:lnSpc>
              <a:spcBef>
                <a:spcPct val="0"/>
              </a:spcBef>
            </a:pPr>
            <a:r>
              <a:rPr lang="en-US" sz="3200" dirty="0" smtClean="0"/>
              <a:t>National government Supreme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a:defRPr/>
            </a:pPr>
            <a:r>
              <a:rPr lang="en-US" sz="5700" dirty="0">
                <a:solidFill>
                  <a:schemeClr val="tx1"/>
                </a:solidFill>
                <a:latin typeface="Eras Bold ITC" pitchFamily="34" charset="0"/>
                <a:ea typeface="+mj-ea"/>
              </a:rPr>
              <a:t>Ratification</a:t>
            </a:r>
          </a:p>
        </p:txBody>
      </p:sp>
      <p:sp>
        <p:nvSpPr>
          <p:cNvPr id="52229" name="Rectangle 5"/>
          <p:cNvSpPr>
            <a:spLocks noGrp="1" noChangeArrowheads="1"/>
          </p:cNvSpPr>
          <p:nvPr>
            <p:ph type="body" idx="1"/>
          </p:nvPr>
        </p:nvSpPr>
        <p:spPr>
          <a:xfrm>
            <a:off x="457200" y="1447800"/>
            <a:ext cx="4040188" cy="838200"/>
          </a:xfrm>
        </p:spPr>
        <p:txBody>
          <a:bodyPr/>
          <a:lstStyle/>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endParaRPr lang="en-US" b="1" dirty="0" smtClean="0">
              <a:latin typeface="Georgia" pitchFamily="18" charset="0"/>
            </a:endParaRPr>
          </a:p>
          <a:p>
            <a:pPr>
              <a:lnSpc>
                <a:spcPct val="80000"/>
              </a:lnSpc>
            </a:pPr>
            <a:r>
              <a:rPr lang="en-US" b="1" dirty="0" smtClean="0">
                <a:latin typeface="Georgia" pitchFamily="18" charset="0"/>
              </a:rPr>
              <a:t>Needed 9 of 13 states</a:t>
            </a:r>
          </a:p>
          <a:p>
            <a:pPr>
              <a:lnSpc>
                <a:spcPct val="80000"/>
              </a:lnSpc>
              <a:buFont typeface="Wingdings" pitchFamily="2" charset="2"/>
              <a:buChar char="Ø"/>
            </a:pPr>
            <a:endParaRPr lang="en-US" b="1" dirty="0" smtClean="0">
              <a:solidFill>
                <a:schemeClr val="tx1"/>
              </a:solidFill>
              <a:latin typeface="Georgia" pitchFamily="18" charset="0"/>
            </a:endParaRPr>
          </a:p>
          <a:p>
            <a:pPr lvl="1">
              <a:lnSpc>
                <a:spcPct val="80000"/>
              </a:lnSpc>
              <a:buFont typeface="Wingdings" pitchFamily="2" charset="2"/>
              <a:buChar char="ü"/>
            </a:pPr>
            <a:r>
              <a:rPr lang="en-US" dirty="0" smtClean="0">
                <a:latin typeface="Georgia" pitchFamily="18" charset="0"/>
              </a:rPr>
              <a:t>Delaware</a:t>
            </a:r>
          </a:p>
          <a:p>
            <a:pPr lvl="1">
              <a:lnSpc>
                <a:spcPct val="80000"/>
              </a:lnSpc>
              <a:buFont typeface="Wingdings" pitchFamily="2" charset="2"/>
              <a:buChar char="ü"/>
            </a:pPr>
            <a:r>
              <a:rPr lang="en-US" dirty="0" smtClean="0">
                <a:latin typeface="Georgia" pitchFamily="18" charset="0"/>
              </a:rPr>
              <a:t>Connecticut 	</a:t>
            </a:r>
          </a:p>
          <a:p>
            <a:pPr lvl="1">
              <a:lnSpc>
                <a:spcPct val="80000"/>
              </a:lnSpc>
              <a:buFont typeface="Wingdings" pitchFamily="2" charset="2"/>
              <a:buChar char="ü"/>
            </a:pPr>
            <a:r>
              <a:rPr lang="en-US" dirty="0" smtClean="0">
                <a:latin typeface="Georgia" pitchFamily="18" charset="0"/>
              </a:rPr>
              <a:t>New Jersey</a:t>
            </a:r>
          </a:p>
          <a:p>
            <a:pPr lvl="1">
              <a:lnSpc>
                <a:spcPct val="80000"/>
              </a:lnSpc>
              <a:buFont typeface="Wingdings" pitchFamily="2" charset="2"/>
              <a:buChar char="ü"/>
            </a:pPr>
            <a:r>
              <a:rPr lang="en-US" dirty="0" smtClean="0">
                <a:latin typeface="Georgia" pitchFamily="18" charset="0"/>
              </a:rPr>
              <a:t>Georgia</a:t>
            </a:r>
          </a:p>
          <a:p>
            <a:pPr lvl="1">
              <a:lnSpc>
                <a:spcPct val="80000"/>
              </a:lnSpc>
              <a:buFont typeface="Wingdings" pitchFamily="2" charset="2"/>
              <a:buChar char="ü"/>
            </a:pPr>
            <a:r>
              <a:rPr lang="en-US" dirty="0" smtClean="0">
                <a:latin typeface="Georgia" pitchFamily="18" charset="0"/>
              </a:rPr>
              <a:t>Pennsylvania</a:t>
            </a:r>
          </a:p>
          <a:p>
            <a:pPr lvl="1">
              <a:lnSpc>
                <a:spcPct val="80000"/>
              </a:lnSpc>
              <a:buFont typeface="Wingdings" pitchFamily="2" charset="2"/>
              <a:buChar char="ü"/>
            </a:pPr>
            <a:r>
              <a:rPr lang="en-US" dirty="0" smtClean="0">
                <a:latin typeface="Georgia" pitchFamily="18" charset="0"/>
              </a:rPr>
              <a:t>Massachusetts</a:t>
            </a:r>
          </a:p>
          <a:p>
            <a:pPr lvl="1">
              <a:lnSpc>
                <a:spcPct val="80000"/>
              </a:lnSpc>
              <a:buFont typeface="Wingdings" pitchFamily="2" charset="2"/>
              <a:buChar char="ü"/>
            </a:pPr>
            <a:r>
              <a:rPr lang="en-US" dirty="0" smtClean="0">
                <a:latin typeface="Georgia" pitchFamily="18" charset="0"/>
              </a:rPr>
              <a:t>Maryland</a:t>
            </a:r>
          </a:p>
          <a:p>
            <a:pPr lvl="1">
              <a:lnSpc>
                <a:spcPct val="80000"/>
              </a:lnSpc>
              <a:buFont typeface="Wingdings" pitchFamily="2" charset="2"/>
              <a:buChar char="ü"/>
            </a:pPr>
            <a:r>
              <a:rPr lang="en-US" dirty="0" smtClean="0">
                <a:latin typeface="Georgia" pitchFamily="18" charset="0"/>
              </a:rPr>
              <a:t>South Carolina</a:t>
            </a:r>
          </a:p>
          <a:p>
            <a:pPr lvl="1">
              <a:lnSpc>
                <a:spcPct val="80000"/>
              </a:lnSpc>
              <a:buFont typeface="Wingdings" pitchFamily="2" charset="2"/>
              <a:buChar char="ü"/>
            </a:pPr>
            <a:r>
              <a:rPr lang="en-US" dirty="0" smtClean="0">
                <a:latin typeface="Georgia" pitchFamily="18" charset="0"/>
              </a:rPr>
              <a:t>New Hampshire was the ninth and final needed vote</a:t>
            </a:r>
          </a:p>
          <a:p>
            <a:pPr lvl="1">
              <a:lnSpc>
                <a:spcPct val="80000"/>
              </a:lnSpc>
              <a:buFont typeface="Wingdings" pitchFamily="2" charset="2"/>
              <a:buChar char="ü"/>
            </a:pPr>
            <a:r>
              <a:rPr lang="en-US" dirty="0" smtClean="0">
                <a:latin typeface="Georgia" pitchFamily="18" charset="0"/>
              </a:rPr>
              <a:t>Rhode Island became the last.</a:t>
            </a:r>
          </a:p>
        </p:txBody>
      </p:sp>
      <p:sp>
        <p:nvSpPr>
          <p:cNvPr id="70659" name="Content Placeholder 7"/>
          <p:cNvSpPr>
            <a:spLocks noGrp="1"/>
          </p:cNvSpPr>
          <p:nvPr>
            <p:ph sz="quarter" idx="4"/>
          </p:nvPr>
        </p:nvSpPr>
        <p:spPr>
          <a:xfrm>
            <a:off x="5102225" y="1828800"/>
            <a:ext cx="4041775" cy="3332163"/>
          </a:xfrm>
          <a:ln>
            <a:prstDash val="solid"/>
          </a:ln>
        </p:spPr>
        <p:txBody>
          <a:bodyPr/>
          <a:lstStyle/>
          <a:p>
            <a:pPr>
              <a:spcBef>
                <a:spcPct val="0"/>
              </a:spcBef>
            </a:pPr>
            <a:r>
              <a:rPr lang="en-US" dirty="0" smtClean="0"/>
              <a:t>New York chosen as first capital</a:t>
            </a:r>
          </a:p>
          <a:p>
            <a:pPr>
              <a:spcBef>
                <a:spcPct val="0"/>
              </a:spcBef>
            </a:pPr>
            <a:endParaRPr lang="en-US" dirty="0" smtClean="0"/>
          </a:p>
          <a:p>
            <a:pPr>
              <a:spcBef>
                <a:spcPct val="0"/>
              </a:spcBef>
            </a:pPr>
            <a:r>
              <a:rPr lang="en-US" dirty="0" smtClean="0"/>
              <a:t>George Washington chosen as first president</a:t>
            </a:r>
          </a:p>
          <a:p>
            <a:pPr>
              <a:spcBef>
                <a:spcPct val="0"/>
              </a:spcBef>
            </a:pPr>
            <a:endParaRPr lang="en-US" dirty="0" smtClean="0"/>
          </a:p>
          <a:p>
            <a:pPr>
              <a:spcBef>
                <a:spcPct val="0"/>
              </a:spcBef>
            </a:pPr>
            <a:r>
              <a:rPr lang="en-US" dirty="0" smtClean="0"/>
              <a:t>New government started in April 1789</a:t>
            </a:r>
          </a:p>
          <a:p>
            <a:pPr>
              <a:spcBef>
                <a:spcPct val="0"/>
              </a:spcBef>
            </a:pPr>
            <a:endParaRPr lang="en-US" dirty="0" smtClean="0"/>
          </a:p>
          <a:p>
            <a:pPr>
              <a:spcBef>
                <a:spcPct val="0"/>
              </a:spcBef>
            </a:pPr>
            <a:r>
              <a:rPr lang="en-US" dirty="0" smtClean="0"/>
              <a:t>Bill of Rights presented in June, 1789</a:t>
            </a:r>
          </a:p>
        </p:txBody>
      </p:sp>
      <p:pic>
        <p:nvPicPr>
          <p:cNvPr id="70660" name="Picture 4" descr="http://rds.yahoo.com/_ylt=A0WTefeMknBMyWQAY5SjzbkF/SIG=1249otmb0/EXP=1282532364/**http%3a/www.greatkat.com/03/georgewashington3.jpg"/>
          <p:cNvPicPr>
            <a:picLocks noChangeAspect="1" noChangeArrowheads="1"/>
          </p:cNvPicPr>
          <p:nvPr/>
        </p:nvPicPr>
        <p:blipFill>
          <a:blip r:embed="rId2" cstate="print"/>
          <a:srcRect/>
          <a:stretch>
            <a:fillRect/>
          </a:stretch>
        </p:blipFill>
        <p:spPr bwMode="auto">
          <a:xfrm>
            <a:off x="3733800" y="2667000"/>
            <a:ext cx="1524000" cy="1579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9">
                                            <p:txEl>
                                              <p:pRg st="13" end="13"/>
                                            </p:txEl>
                                          </p:spTgt>
                                        </p:tgtEl>
                                        <p:attrNameLst>
                                          <p:attrName>style.visibility</p:attrName>
                                        </p:attrNameLst>
                                      </p:cBhvr>
                                      <p:to>
                                        <p:strVal val="visible"/>
                                      </p:to>
                                    </p:set>
                                    <p:anim calcmode="lin" valueType="num">
                                      <p:cBhvr additive="base">
                                        <p:cTn id="7" dur="500" fill="hold"/>
                                        <p:tgtEl>
                                          <p:spTgt spid="52229">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9">
                                            <p:txEl>
                                              <p:pRg st="15" end="15"/>
                                            </p:txEl>
                                          </p:spTgt>
                                        </p:tgtEl>
                                        <p:attrNameLst>
                                          <p:attrName>style.visibility</p:attrName>
                                        </p:attrNameLst>
                                      </p:cBhvr>
                                      <p:to>
                                        <p:strVal val="visible"/>
                                      </p:to>
                                    </p:set>
                                    <p:anim calcmode="lin" valueType="num">
                                      <p:cBhvr additive="base">
                                        <p:cTn id="13" dur="500" fill="hold"/>
                                        <p:tgtEl>
                                          <p:spTgt spid="52229">
                                            <p:txEl>
                                              <p:pRg st="15" end="1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2229">
                                            <p:txEl>
                                              <p:pRg st="16" end="16"/>
                                            </p:txEl>
                                          </p:spTgt>
                                        </p:tgtEl>
                                        <p:attrNameLst>
                                          <p:attrName>style.visibility</p:attrName>
                                        </p:attrNameLst>
                                      </p:cBhvr>
                                      <p:to>
                                        <p:strVal val="visible"/>
                                      </p:to>
                                    </p:set>
                                    <p:anim calcmode="lin" valueType="num">
                                      <p:cBhvr additive="base">
                                        <p:cTn id="19" dur="500" fill="hold"/>
                                        <p:tgtEl>
                                          <p:spTgt spid="52229">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2229">
                                            <p:txEl>
                                              <p:pRg st="17" end="17"/>
                                            </p:txEl>
                                          </p:spTgt>
                                        </p:tgtEl>
                                        <p:attrNameLst>
                                          <p:attrName>style.visibility</p:attrName>
                                        </p:attrNameLst>
                                      </p:cBhvr>
                                      <p:to>
                                        <p:strVal val="visible"/>
                                      </p:to>
                                    </p:set>
                                    <p:anim calcmode="lin" valueType="num">
                                      <p:cBhvr additive="base">
                                        <p:cTn id="25" dur="500" fill="hold"/>
                                        <p:tgtEl>
                                          <p:spTgt spid="52229">
                                            <p:txEl>
                                              <p:pRg st="17" end="1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9">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2229">
                                            <p:txEl>
                                              <p:pRg st="18" end="18"/>
                                            </p:txEl>
                                          </p:spTgt>
                                        </p:tgtEl>
                                        <p:attrNameLst>
                                          <p:attrName>style.visibility</p:attrName>
                                        </p:attrNameLst>
                                      </p:cBhvr>
                                      <p:to>
                                        <p:strVal val="visible"/>
                                      </p:to>
                                    </p:set>
                                    <p:anim calcmode="lin" valueType="num">
                                      <p:cBhvr additive="base">
                                        <p:cTn id="31" dur="500" fill="hold"/>
                                        <p:tgtEl>
                                          <p:spTgt spid="52229">
                                            <p:txEl>
                                              <p:pRg st="18" end="1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9">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2229">
                                            <p:txEl>
                                              <p:pRg st="19" end="19"/>
                                            </p:txEl>
                                          </p:spTgt>
                                        </p:tgtEl>
                                        <p:attrNameLst>
                                          <p:attrName>style.visibility</p:attrName>
                                        </p:attrNameLst>
                                      </p:cBhvr>
                                      <p:to>
                                        <p:strVal val="visible"/>
                                      </p:to>
                                    </p:set>
                                    <p:anim calcmode="lin" valueType="num">
                                      <p:cBhvr additive="base">
                                        <p:cTn id="37" dur="500" fill="hold"/>
                                        <p:tgtEl>
                                          <p:spTgt spid="52229">
                                            <p:txEl>
                                              <p:pRg st="19" end="1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9">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2229">
                                            <p:txEl>
                                              <p:pRg st="20" end="20"/>
                                            </p:txEl>
                                          </p:spTgt>
                                        </p:tgtEl>
                                        <p:attrNameLst>
                                          <p:attrName>style.visibility</p:attrName>
                                        </p:attrNameLst>
                                      </p:cBhvr>
                                      <p:to>
                                        <p:strVal val="visible"/>
                                      </p:to>
                                    </p:set>
                                    <p:anim calcmode="lin" valueType="num">
                                      <p:cBhvr additive="base">
                                        <p:cTn id="43" dur="500" fill="hold"/>
                                        <p:tgtEl>
                                          <p:spTgt spid="52229">
                                            <p:txEl>
                                              <p:pRg st="20" end="2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2229">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2229">
                                            <p:txEl>
                                              <p:pRg st="21" end="21"/>
                                            </p:txEl>
                                          </p:spTgt>
                                        </p:tgtEl>
                                        <p:attrNameLst>
                                          <p:attrName>style.visibility</p:attrName>
                                        </p:attrNameLst>
                                      </p:cBhvr>
                                      <p:to>
                                        <p:strVal val="visible"/>
                                      </p:to>
                                    </p:set>
                                    <p:anim calcmode="lin" valueType="num">
                                      <p:cBhvr additive="base">
                                        <p:cTn id="49" dur="500" fill="hold"/>
                                        <p:tgtEl>
                                          <p:spTgt spid="52229">
                                            <p:txEl>
                                              <p:pRg st="21" end="2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2229">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2229">
                                            <p:txEl>
                                              <p:pRg st="22" end="22"/>
                                            </p:txEl>
                                          </p:spTgt>
                                        </p:tgtEl>
                                        <p:attrNameLst>
                                          <p:attrName>style.visibility</p:attrName>
                                        </p:attrNameLst>
                                      </p:cBhvr>
                                      <p:to>
                                        <p:strVal val="visible"/>
                                      </p:to>
                                    </p:set>
                                    <p:anim calcmode="lin" valueType="num">
                                      <p:cBhvr additive="base">
                                        <p:cTn id="55" dur="500" fill="hold"/>
                                        <p:tgtEl>
                                          <p:spTgt spid="52229">
                                            <p:txEl>
                                              <p:pRg st="22" end="2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2229">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52229">
                                            <p:txEl>
                                              <p:pRg st="23" end="23"/>
                                            </p:txEl>
                                          </p:spTgt>
                                        </p:tgtEl>
                                        <p:attrNameLst>
                                          <p:attrName>style.visibility</p:attrName>
                                        </p:attrNameLst>
                                      </p:cBhvr>
                                      <p:to>
                                        <p:strVal val="visible"/>
                                      </p:to>
                                    </p:set>
                                    <p:anim calcmode="lin" valueType="num">
                                      <p:cBhvr additive="base">
                                        <p:cTn id="61" dur="500" fill="hold"/>
                                        <p:tgtEl>
                                          <p:spTgt spid="52229">
                                            <p:txEl>
                                              <p:pRg st="23" end="2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2229">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52229">
                                            <p:txEl>
                                              <p:pRg st="24" end="24"/>
                                            </p:txEl>
                                          </p:spTgt>
                                        </p:tgtEl>
                                        <p:attrNameLst>
                                          <p:attrName>style.visibility</p:attrName>
                                        </p:attrNameLst>
                                      </p:cBhvr>
                                      <p:to>
                                        <p:strVal val="visible"/>
                                      </p:to>
                                    </p:set>
                                    <p:anim calcmode="lin" valueType="num">
                                      <p:cBhvr additive="base">
                                        <p:cTn id="67" dur="500" fill="hold"/>
                                        <p:tgtEl>
                                          <p:spTgt spid="52229">
                                            <p:txEl>
                                              <p:pRg st="24" end="2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2229">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0" descr="cpage1"/>
          <p:cNvPicPr>
            <a:picLocks noChangeAspect="1" noChangeArrowheads="1"/>
          </p:cNvPicPr>
          <p:nvPr/>
        </p:nvPicPr>
        <p:blipFill>
          <a:blip r:embed="rId2" cstate="print"/>
          <a:srcRect/>
          <a:stretch>
            <a:fillRect/>
          </a:stretch>
        </p:blipFill>
        <p:spPr bwMode="auto">
          <a:xfrm>
            <a:off x="990600" y="304800"/>
            <a:ext cx="2587625" cy="3122613"/>
          </a:xfrm>
          <a:prstGeom prst="rect">
            <a:avLst/>
          </a:prstGeom>
          <a:noFill/>
          <a:ln w="9525">
            <a:noFill/>
            <a:miter lim="800000"/>
            <a:headEnd/>
            <a:tailEnd/>
          </a:ln>
        </p:spPr>
      </p:pic>
      <p:pic>
        <p:nvPicPr>
          <p:cNvPr id="71682" name="Picture 12" descr="cpage2"/>
          <p:cNvPicPr>
            <a:picLocks noChangeAspect="1" noChangeArrowheads="1"/>
          </p:cNvPicPr>
          <p:nvPr/>
        </p:nvPicPr>
        <p:blipFill>
          <a:blip r:embed="rId3" cstate="print"/>
          <a:srcRect/>
          <a:stretch>
            <a:fillRect/>
          </a:stretch>
        </p:blipFill>
        <p:spPr bwMode="auto">
          <a:xfrm>
            <a:off x="3581400" y="304800"/>
            <a:ext cx="2589213" cy="3124200"/>
          </a:xfrm>
          <a:prstGeom prst="rect">
            <a:avLst/>
          </a:prstGeom>
          <a:noFill/>
          <a:ln w="9525">
            <a:noFill/>
            <a:miter lim="800000"/>
            <a:headEnd/>
            <a:tailEnd/>
          </a:ln>
        </p:spPr>
      </p:pic>
      <p:pic>
        <p:nvPicPr>
          <p:cNvPr id="71683" name="Picture 14" descr="cpage3"/>
          <p:cNvPicPr>
            <a:picLocks noChangeAspect="1" noChangeArrowheads="1"/>
          </p:cNvPicPr>
          <p:nvPr/>
        </p:nvPicPr>
        <p:blipFill>
          <a:blip r:embed="rId4" cstate="print"/>
          <a:srcRect/>
          <a:stretch>
            <a:fillRect/>
          </a:stretch>
        </p:blipFill>
        <p:spPr bwMode="auto">
          <a:xfrm>
            <a:off x="6172200" y="304800"/>
            <a:ext cx="2566988" cy="3124200"/>
          </a:xfrm>
          <a:prstGeom prst="rect">
            <a:avLst/>
          </a:prstGeom>
          <a:noFill/>
          <a:ln w="9525">
            <a:noFill/>
            <a:miter lim="800000"/>
            <a:headEnd/>
            <a:tailEnd/>
          </a:ln>
        </p:spPr>
      </p:pic>
      <p:pic>
        <p:nvPicPr>
          <p:cNvPr id="71684" name="Picture 16" descr="cpage4"/>
          <p:cNvPicPr>
            <a:picLocks noChangeAspect="1" noChangeArrowheads="1"/>
          </p:cNvPicPr>
          <p:nvPr/>
        </p:nvPicPr>
        <p:blipFill>
          <a:blip r:embed="rId5" cstate="print"/>
          <a:srcRect/>
          <a:stretch>
            <a:fillRect/>
          </a:stretch>
        </p:blipFill>
        <p:spPr bwMode="auto">
          <a:xfrm>
            <a:off x="990600" y="3505200"/>
            <a:ext cx="2527300" cy="3076575"/>
          </a:xfrm>
          <a:prstGeom prst="rect">
            <a:avLst/>
          </a:prstGeom>
          <a:noFill/>
          <a:ln w="9525">
            <a:noFill/>
            <a:miter lim="800000"/>
            <a:headEnd/>
            <a:tailEnd/>
          </a:ln>
        </p:spPr>
      </p:pic>
      <p:pic>
        <p:nvPicPr>
          <p:cNvPr id="71685" name="Picture 18" descr="prod_1137"/>
          <p:cNvPicPr>
            <a:picLocks noChangeAspect="1" noChangeArrowheads="1"/>
          </p:cNvPicPr>
          <p:nvPr/>
        </p:nvPicPr>
        <p:blipFill>
          <a:blip r:embed="rId6" cstate="print"/>
          <a:srcRect/>
          <a:stretch>
            <a:fillRect/>
          </a:stretch>
        </p:blipFill>
        <p:spPr bwMode="auto">
          <a:xfrm>
            <a:off x="4114800" y="3657600"/>
            <a:ext cx="43434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at the Convention</a:t>
            </a:r>
            <a:endParaRPr lang="en-US" dirty="0"/>
          </a:p>
        </p:txBody>
      </p:sp>
      <p:sp>
        <p:nvSpPr>
          <p:cNvPr id="3" name="Content Placeholder 2"/>
          <p:cNvSpPr>
            <a:spLocks noGrp="1"/>
          </p:cNvSpPr>
          <p:nvPr>
            <p:ph idx="1"/>
          </p:nvPr>
        </p:nvSpPr>
        <p:spPr/>
        <p:txBody>
          <a:bodyPr/>
          <a:lstStyle/>
          <a:p>
            <a:r>
              <a:rPr lang="en-US" sz="2400" dirty="0"/>
              <a:t>Georgians played two important roles during the Constitutional Convention. The first role was their unrelenting support of slavery</a:t>
            </a:r>
            <a:r>
              <a:rPr lang="en-US" sz="2400" dirty="0" smtClean="0"/>
              <a:t>. Led to the </a:t>
            </a:r>
            <a:r>
              <a:rPr lang="en-US" sz="2400" dirty="0"/>
              <a:t>Three-Fifths Compromise. </a:t>
            </a:r>
          </a:p>
          <a:p>
            <a:r>
              <a:rPr lang="en-US" sz="2400" dirty="0" smtClean="0"/>
              <a:t>The </a:t>
            </a:r>
            <a:r>
              <a:rPr lang="en-US" sz="2400" dirty="0"/>
              <a:t>second important contribution was from Abraham Baldwin. He is given credit for changing his vote to side with the “small states” in the Congressional representation debate. This decision evened the numbers for and against the Virginia Plan and allowed for the Great Compromise to be determined. Baldwin claimed that this act was one of his greatest accomplishments. </a:t>
            </a:r>
          </a:p>
        </p:txBody>
      </p:sp>
    </p:spTree>
    <p:extLst>
      <p:ext uri="{BB962C8B-B14F-4D97-AF65-F5344CB8AC3E}">
        <p14:creationId xmlns:p14="http://schemas.microsoft.com/office/powerpoint/2010/main" val="22621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Abraham Baldwin </a:t>
            </a:r>
            <a:r>
              <a:rPr lang="en-US" sz="1800" dirty="0"/>
              <a:t>was one of four Georgians sent to the Constitutional Convention and one of two who signed the document. </a:t>
            </a:r>
            <a:endParaRPr lang="en-US" sz="1800" dirty="0" smtClean="0"/>
          </a:p>
          <a:p>
            <a:r>
              <a:rPr lang="en-US" sz="1800" dirty="0" smtClean="0"/>
              <a:t>Starting </a:t>
            </a:r>
            <a:r>
              <a:rPr lang="en-US" sz="1800" dirty="0"/>
              <a:t>in 1789, Baldwin served 5 terms as a U.S. Congressman and later two terms as a U.S. Senator. </a:t>
            </a:r>
            <a:endParaRPr lang="en-US" sz="1800" dirty="0" smtClean="0"/>
          </a:p>
          <a:p>
            <a:r>
              <a:rPr lang="en-US" sz="1800" dirty="0" smtClean="0"/>
              <a:t>He </a:t>
            </a:r>
            <a:r>
              <a:rPr lang="en-US" sz="1800" dirty="0"/>
              <a:t>died in office in 1807. </a:t>
            </a:r>
            <a:endParaRPr lang="en-US" sz="1800" dirty="0" smtClean="0"/>
          </a:p>
          <a:p>
            <a:r>
              <a:rPr lang="en-US" sz="1800" dirty="0" smtClean="0"/>
              <a:t>However</a:t>
            </a:r>
            <a:r>
              <a:rPr lang="en-US" sz="1800" dirty="0"/>
              <a:t>, Baldwin is probably most famous for his role in the creation of the University of Georgia and his position as the University’s first president (1786-1801). Due to Baldwin’s influence, it has been said that many of the early building on the campus of the University of Georgia were modeled after buildings found at his alma mater Yale.</a:t>
            </a:r>
          </a:p>
        </p:txBody>
      </p:sp>
      <p:sp>
        <p:nvSpPr>
          <p:cNvPr id="3" name="Title 2"/>
          <p:cNvSpPr>
            <a:spLocks noGrp="1"/>
          </p:cNvSpPr>
          <p:nvPr>
            <p:ph type="title"/>
          </p:nvPr>
        </p:nvSpPr>
        <p:spPr/>
        <p:txBody>
          <a:bodyPr/>
          <a:lstStyle/>
          <a:p>
            <a:r>
              <a:rPr lang="en-US" dirty="0" smtClean="0"/>
              <a:t>Abraham Baldwin</a:t>
            </a:r>
            <a:endParaRPr lang="en-US" dirty="0"/>
          </a:p>
        </p:txBody>
      </p:sp>
    </p:spTree>
    <p:extLst>
      <p:ext uri="{BB962C8B-B14F-4D97-AF65-F5344CB8AC3E}">
        <p14:creationId xmlns:p14="http://schemas.microsoft.com/office/powerpoint/2010/main" val="375019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William Few </a:t>
            </a:r>
            <a:r>
              <a:rPr lang="en-US" sz="2000" dirty="0"/>
              <a:t>fought in the American Revolution, served as a state legislator, and was appointed as one of Georgia’s representatives to the Constitutional Convention. </a:t>
            </a:r>
            <a:endParaRPr lang="en-US" sz="2000" dirty="0" smtClean="0"/>
          </a:p>
          <a:p>
            <a:r>
              <a:rPr lang="en-US" sz="2000" dirty="0" smtClean="0"/>
              <a:t>When </a:t>
            </a:r>
            <a:r>
              <a:rPr lang="en-US" sz="2000" dirty="0"/>
              <a:t>he lived in Georgia, he served as one of the state’s senators, a state representative, and as a judge. </a:t>
            </a:r>
            <a:endParaRPr lang="en-US" sz="2000" dirty="0" smtClean="0"/>
          </a:p>
          <a:p>
            <a:r>
              <a:rPr lang="en-US" sz="2000" dirty="0" smtClean="0"/>
              <a:t>In </a:t>
            </a:r>
            <a:r>
              <a:rPr lang="en-US" sz="2000" dirty="0"/>
              <a:t>1799, due to the urging of his wife who was a native New Yorker, he moved to New York City where he became a member of the New York legislature for four years as well as a bank president. </a:t>
            </a:r>
            <a:endParaRPr lang="en-US" sz="2000" dirty="0" smtClean="0"/>
          </a:p>
          <a:p>
            <a:r>
              <a:rPr lang="en-US" sz="2000" dirty="0" smtClean="0"/>
              <a:t>Few </a:t>
            </a:r>
            <a:r>
              <a:rPr lang="en-US" sz="2000" dirty="0"/>
              <a:t>lived the remainder of his life in New York. Interestingly, in 1976, to honor the nation’s bicentennial, </a:t>
            </a:r>
            <a:r>
              <a:rPr lang="en-US" sz="2000" dirty="0" err="1"/>
              <a:t>Few’s</a:t>
            </a:r>
            <a:r>
              <a:rPr lang="en-US" sz="2000" dirty="0"/>
              <a:t> remains were moved back to Georgia. </a:t>
            </a:r>
          </a:p>
        </p:txBody>
      </p:sp>
      <p:sp>
        <p:nvSpPr>
          <p:cNvPr id="3" name="Title 2"/>
          <p:cNvSpPr>
            <a:spLocks noGrp="1"/>
          </p:cNvSpPr>
          <p:nvPr>
            <p:ph type="title"/>
          </p:nvPr>
        </p:nvSpPr>
        <p:spPr/>
        <p:txBody>
          <a:bodyPr/>
          <a:lstStyle/>
          <a:p>
            <a:r>
              <a:rPr lang="en-US" dirty="0" smtClean="0"/>
              <a:t>William Few Jr. </a:t>
            </a:r>
            <a:endParaRPr lang="en-US" dirty="0"/>
          </a:p>
        </p:txBody>
      </p:sp>
    </p:spTree>
    <p:extLst>
      <p:ext uri="{BB962C8B-B14F-4D97-AF65-F5344CB8AC3E}">
        <p14:creationId xmlns:p14="http://schemas.microsoft.com/office/powerpoint/2010/main" val="360658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a:xfrm>
            <a:off x="1600200" y="990600"/>
            <a:ext cx="7086600" cy="5562600"/>
          </a:xfrm>
        </p:spPr>
        <p:txBody>
          <a:bodyPr/>
          <a:lstStyle/>
          <a:p>
            <a:r>
              <a:rPr lang="en-US" sz="2000" dirty="0" smtClean="0"/>
              <a:t>For 146 years it was never seen in public</a:t>
            </a:r>
          </a:p>
          <a:p>
            <a:r>
              <a:rPr lang="en-US" sz="2000" dirty="0" smtClean="0"/>
              <a:t>In 1894 it was placed b/t two pieces of glass in the State Dept. basement</a:t>
            </a:r>
          </a:p>
          <a:p>
            <a:r>
              <a:rPr lang="en-US" sz="2000" dirty="0" smtClean="0"/>
              <a:t>In 1921 it was moved to the Library of Congress (not displayed until 1924)</a:t>
            </a:r>
          </a:p>
          <a:p>
            <a:r>
              <a:rPr lang="en-US" sz="2000" dirty="0" smtClean="0"/>
              <a:t>19 days after the attack on Pearl Harbor it went to Fort Knox until Oct. 1, 1944</a:t>
            </a:r>
          </a:p>
          <a:p>
            <a:r>
              <a:rPr lang="en-US" sz="2000" dirty="0" smtClean="0"/>
              <a:t>Moved to National Archives in 1952</a:t>
            </a:r>
          </a:p>
          <a:p>
            <a:r>
              <a:rPr lang="en-US" sz="2000" dirty="0" smtClean="0"/>
              <a:t>Kept in bombproof, shockproof, fireproof vault with steel and reinforced concrete; kept on spring system to raise and lower each day</a:t>
            </a:r>
          </a:p>
          <a:p>
            <a:r>
              <a:rPr lang="en-US" sz="2000" dirty="0" smtClean="0"/>
              <a:t>Published by Dunlap and Claypool (1320 copies for $420)</a:t>
            </a:r>
          </a:p>
          <a:p>
            <a:r>
              <a:rPr lang="en-US" sz="2000" dirty="0" smtClean="0"/>
              <a:t>Only 500 final copies made, only about 6 left in existence</a:t>
            </a:r>
            <a:endParaRPr lang="en-US" dirty="0" smtClean="0"/>
          </a:p>
        </p:txBody>
      </p:sp>
      <p:sp>
        <p:nvSpPr>
          <p:cNvPr id="3" name="Title 2"/>
          <p:cNvSpPr>
            <a:spLocks noGrp="1"/>
          </p:cNvSpPr>
          <p:nvPr>
            <p:ph type="title"/>
          </p:nvPr>
        </p:nvSpPr>
        <p:spPr>
          <a:xfrm>
            <a:off x="457200" y="274638"/>
            <a:ext cx="8229600" cy="868362"/>
          </a:xfrm>
        </p:spPr>
        <p:txBody>
          <a:bodyPr/>
          <a:lstStyle/>
          <a:p>
            <a:pPr>
              <a:defRPr/>
            </a:pPr>
            <a:r>
              <a:rPr lang="en-US" dirty="0" smtClean="0">
                <a:ea typeface="+mj-ea"/>
              </a:rPr>
              <a:t>Constitution Trivia</a:t>
            </a:r>
            <a:endParaRPr lang="en-US" dirty="0">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0"/>
            <a:ext cx="8686800" cy="1139825"/>
          </a:xfrm>
        </p:spPr>
        <p:txBody>
          <a:bodyPr/>
          <a:lstStyle/>
          <a:p>
            <a:pPr eaLnBrk="1" hangingPunct="1">
              <a:defRPr/>
            </a:pPr>
            <a:r>
              <a:rPr lang="en-US" sz="3800" dirty="0" smtClean="0">
                <a:latin typeface="Eras Bold ITC" pitchFamily="34" charset="0"/>
                <a:ea typeface="+mj-ea"/>
              </a:rPr>
              <a:t>The Declaration of Independence</a:t>
            </a:r>
          </a:p>
        </p:txBody>
      </p:sp>
      <p:sp>
        <p:nvSpPr>
          <p:cNvPr id="18435" name="Rectangle 3"/>
          <p:cNvSpPr>
            <a:spLocks noGrp="1" noChangeArrowheads="1"/>
          </p:cNvSpPr>
          <p:nvPr>
            <p:ph type="body" sz="half" idx="4294967295"/>
          </p:nvPr>
        </p:nvSpPr>
        <p:spPr>
          <a:xfrm>
            <a:off x="3581400" y="1219200"/>
            <a:ext cx="5562600" cy="4953000"/>
          </a:xfrm>
        </p:spPr>
        <p:txBody>
          <a:bodyPr/>
          <a:lstStyle/>
          <a:p>
            <a:pPr marL="457200" indent="-457200" eaLnBrk="1" hangingPunct="1">
              <a:lnSpc>
                <a:spcPct val="80000"/>
              </a:lnSpc>
            </a:pPr>
            <a:r>
              <a:rPr lang="ja-JP" altLang="en-US" sz="2200" b="1" dirty="0" smtClean="0">
                <a:latin typeface="Georgia" pitchFamily="18" charset="0"/>
              </a:rPr>
              <a:t>“</a:t>
            </a:r>
            <a:r>
              <a:rPr lang="en-US" altLang="ja-JP" sz="2200" b="1" dirty="0" smtClean="0">
                <a:latin typeface="Georgia" pitchFamily="18" charset="0"/>
              </a:rPr>
              <a:t>We hold these truths to be self-evident that </a:t>
            </a:r>
            <a:r>
              <a:rPr lang="en-US" altLang="ja-JP" sz="2200" b="1" dirty="0" smtClean="0">
                <a:solidFill>
                  <a:srgbClr val="0000FF"/>
                </a:solidFill>
                <a:latin typeface="Georgia" pitchFamily="18" charset="0"/>
              </a:rPr>
              <a:t>all men are created equal</a:t>
            </a:r>
            <a:r>
              <a:rPr lang="ja-JP" altLang="en-US" sz="2200" b="1" dirty="0" smtClean="0">
                <a:latin typeface="Georgia" pitchFamily="18" charset="0"/>
              </a:rPr>
              <a:t>”</a:t>
            </a:r>
            <a:endParaRPr lang="en-US" altLang="ja-JP" sz="2200" b="1" dirty="0" smtClean="0">
              <a:latin typeface="Georgia" pitchFamily="18" charset="0"/>
            </a:endParaRPr>
          </a:p>
          <a:p>
            <a:pPr marL="457200" indent="-457200" eaLnBrk="1" hangingPunct="1">
              <a:lnSpc>
                <a:spcPct val="80000"/>
              </a:lnSpc>
            </a:pPr>
            <a:endParaRPr lang="en-US" sz="2200" b="1" dirty="0" smtClean="0">
              <a:latin typeface="Georgia" pitchFamily="18" charset="0"/>
            </a:endParaRPr>
          </a:p>
          <a:p>
            <a:pPr marL="457200" indent="-457200" eaLnBrk="1" hangingPunct="1">
              <a:lnSpc>
                <a:spcPct val="80000"/>
              </a:lnSpc>
            </a:pPr>
            <a:r>
              <a:rPr lang="ja-JP" altLang="en-US" sz="2200" b="1" dirty="0" smtClean="0">
                <a:latin typeface="Georgia" pitchFamily="18" charset="0"/>
              </a:rPr>
              <a:t>“</a:t>
            </a:r>
            <a:r>
              <a:rPr lang="en-US" altLang="ja-JP" sz="2200" b="1" dirty="0" smtClean="0">
                <a:latin typeface="Georgia" pitchFamily="18" charset="0"/>
              </a:rPr>
              <a:t>They are endowed by their Creator with certain </a:t>
            </a:r>
            <a:r>
              <a:rPr lang="en-US" altLang="ja-JP" sz="2200" b="1" dirty="0" smtClean="0">
                <a:solidFill>
                  <a:srgbClr val="0000FF"/>
                </a:solidFill>
                <a:latin typeface="Georgia" pitchFamily="18" charset="0"/>
              </a:rPr>
              <a:t>UNALIENABLE </a:t>
            </a:r>
            <a:r>
              <a:rPr lang="en-US" altLang="ja-JP" sz="2200" b="1" dirty="0" smtClean="0">
                <a:latin typeface="Georgia" pitchFamily="18" charset="0"/>
              </a:rPr>
              <a:t>rights</a:t>
            </a:r>
            <a:r>
              <a:rPr lang="ja-JP" altLang="en-US" sz="2200" b="1" dirty="0" smtClean="0">
                <a:latin typeface="Georgia" pitchFamily="18" charset="0"/>
              </a:rPr>
              <a:t>”</a:t>
            </a:r>
            <a:endParaRPr lang="en-US" altLang="ja-JP" sz="2200" b="1" dirty="0" smtClean="0">
              <a:latin typeface="Georgia" pitchFamily="18" charset="0"/>
            </a:endParaRPr>
          </a:p>
          <a:p>
            <a:pPr marL="457200" indent="-457200" eaLnBrk="1" hangingPunct="1">
              <a:lnSpc>
                <a:spcPct val="80000"/>
              </a:lnSpc>
            </a:pPr>
            <a:endParaRPr lang="en-US" sz="2200" b="1" dirty="0" smtClean="0">
              <a:latin typeface="Georgia" pitchFamily="18" charset="0"/>
            </a:endParaRPr>
          </a:p>
          <a:p>
            <a:pPr marL="457200" indent="-457200" eaLnBrk="1" hangingPunct="1">
              <a:lnSpc>
                <a:spcPct val="80000"/>
              </a:lnSpc>
            </a:pPr>
            <a:r>
              <a:rPr lang="ja-JP" altLang="en-US" sz="2200" b="1" dirty="0" smtClean="0">
                <a:latin typeface="Georgia" pitchFamily="18" charset="0"/>
              </a:rPr>
              <a:t>“</a:t>
            </a:r>
            <a:r>
              <a:rPr lang="en-US" altLang="ja-JP" sz="2200" b="1" dirty="0" smtClean="0">
                <a:latin typeface="Georgia" pitchFamily="18" charset="0"/>
              </a:rPr>
              <a:t>Among those rights are </a:t>
            </a:r>
            <a:r>
              <a:rPr lang="ja-JP" altLang="en-US" sz="2200" b="1" dirty="0" smtClean="0">
                <a:latin typeface="Georgia" pitchFamily="18" charset="0"/>
              </a:rPr>
              <a:t>“</a:t>
            </a:r>
            <a:r>
              <a:rPr lang="en-US" altLang="ja-JP" sz="2200" b="1" dirty="0" smtClean="0">
                <a:solidFill>
                  <a:srgbClr val="0000FF"/>
                </a:solidFill>
                <a:latin typeface="Georgia" pitchFamily="18" charset="0"/>
              </a:rPr>
              <a:t>Life, liberty and the pursuit of happiness</a:t>
            </a:r>
            <a:r>
              <a:rPr lang="ja-JP" altLang="en-US" sz="2200" b="1" dirty="0" smtClean="0">
                <a:latin typeface="Georgia" pitchFamily="18" charset="0"/>
              </a:rPr>
              <a:t>”</a:t>
            </a:r>
            <a:endParaRPr lang="en-US" altLang="ja-JP" sz="2200" b="1" dirty="0" smtClean="0">
              <a:latin typeface="Georgia" pitchFamily="18" charset="0"/>
            </a:endParaRPr>
          </a:p>
          <a:p>
            <a:pPr marL="457200" indent="-457200" eaLnBrk="1" hangingPunct="1">
              <a:lnSpc>
                <a:spcPct val="80000"/>
              </a:lnSpc>
            </a:pPr>
            <a:endParaRPr lang="en-US" sz="2200" b="1" dirty="0" smtClean="0">
              <a:latin typeface="Georgia" pitchFamily="18" charset="0"/>
            </a:endParaRPr>
          </a:p>
          <a:p>
            <a:pPr marL="457200" indent="-457200" eaLnBrk="1" hangingPunct="1">
              <a:lnSpc>
                <a:spcPct val="80000"/>
              </a:lnSpc>
            </a:pPr>
            <a:r>
              <a:rPr lang="ja-JP" altLang="en-US" sz="2200" b="1" dirty="0" smtClean="0">
                <a:latin typeface="Georgia" pitchFamily="18" charset="0"/>
              </a:rPr>
              <a:t>“</a:t>
            </a:r>
            <a:r>
              <a:rPr lang="en-US" altLang="ja-JP" sz="2200" b="1" dirty="0" smtClean="0">
                <a:latin typeface="Georgia" pitchFamily="18" charset="0"/>
              </a:rPr>
              <a:t>To secure those rights, governments are </a:t>
            </a:r>
            <a:r>
              <a:rPr lang="en-US" altLang="ja-JP" sz="2200" b="1" dirty="0" smtClean="0">
                <a:solidFill>
                  <a:srgbClr val="0000FF"/>
                </a:solidFill>
                <a:latin typeface="Georgia" pitchFamily="18" charset="0"/>
              </a:rPr>
              <a:t>INSTITUTED</a:t>
            </a:r>
            <a:r>
              <a:rPr lang="en-US" altLang="ja-JP" sz="2200" b="1" dirty="0" smtClean="0">
                <a:latin typeface="Georgia" pitchFamily="18" charset="0"/>
              </a:rPr>
              <a:t> among men…deriving their powers from the </a:t>
            </a:r>
            <a:r>
              <a:rPr lang="en-US" altLang="ja-JP" sz="2200" b="1" dirty="0" smtClean="0">
                <a:solidFill>
                  <a:srgbClr val="0000FF"/>
                </a:solidFill>
                <a:latin typeface="Georgia" pitchFamily="18" charset="0"/>
              </a:rPr>
              <a:t>consent </a:t>
            </a:r>
            <a:r>
              <a:rPr lang="en-US" altLang="ja-JP" sz="2200" b="1" dirty="0" smtClean="0">
                <a:latin typeface="Georgia" pitchFamily="18" charset="0"/>
              </a:rPr>
              <a:t>of the governed</a:t>
            </a:r>
            <a:r>
              <a:rPr lang="ja-JP" altLang="en-US" sz="2200" b="1" dirty="0" smtClean="0">
                <a:latin typeface="Georgia" pitchFamily="18" charset="0"/>
              </a:rPr>
              <a:t>”</a:t>
            </a:r>
            <a:endParaRPr lang="en-US" sz="2200" dirty="0" smtClean="0"/>
          </a:p>
        </p:txBody>
      </p:sp>
      <p:pic>
        <p:nvPicPr>
          <p:cNvPr id="44035" name="Picture 11" descr="1770"/>
          <p:cNvPicPr>
            <a:picLocks noGrp="1" noChangeAspect="1" noChangeArrowheads="1"/>
          </p:cNvPicPr>
          <p:nvPr>
            <p:ph type="clipArt" sz="half" idx="4294967295"/>
          </p:nvPr>
        </p:nvPicPr>
        <p:blipFill>
          <a:blip r:embed="rId3" cstate="print"/>
          <a:srcRect/>
          <a:stretch>
            <a:fillRect/>
          </a:stretch>
        </p:blipFill>
        <p:spPr>
          <a:xfrm>
            <a:off x="685800" y="1828800"/>
            <a:ext cx="2616200" cy="342900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anim calcmode="lin" valueType="num">
                                      <p:cBhvr additive="base">
                                        <p:cTn id="25"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153400" cy="1143000"/>
          </a:xfrm>
        </p:spPr>
        <p:txBody>
          <a:bodyPr>
            <a:normAutofit fontScale="90000"/>
          </a:bodyPr>
          <a:lstStyle/>
          <a:p>
            <a:pPr eaLnBrk="1" hangingPunct="1">
              <a:defRPr/>
            </a:pPr>
            <a:r>
              <a:rPr lang="en-US" sz="3600" dirty="0" smtClean="0">
                <a:solidFill>
                  <a:schemeClr val="tx1"/>
                </a:solidFill>
                <a:latin typeface="Eras Bold ITC" pitchFamily="34" charset="0"/>
                <a:ea typeface="+mj-ea"/>
              </a:rPr>
              <a:t>The Four Stanzas of </a:t>
            </a:r>
            <a:br>
              <a:rPr lang="en-US" sz="3600" dirty="0" smtClean="0">
                <a:solidFill>
                  <a:schemeClr val="tx1"/>
                </a:solidFill>
                <a:latin typeface="Eras Bold ITC" pitchFamily="34" charset="0"/>
                <a:ea typeface="+mj-ea"/>
              </a:rPr>
            </a:br>
            <a:r>
              <a:rPr lang="en-US" sz="3600" dirty="0" smtClean="0">
                <a:solidFill>
                  <a:schemeClr val="tx1"/>
                </a:solidFill>
                <a:latin typeface="Eras Bold ITC" pitchFamily="34" charset="0"/>
                <a:ea typeface="+mj-ea"/>
              </a:rPr>
              <a:t>the Declaration of Independence</a:t>
            </a:r>
          </a:p>
        </p:txBody>
      </p:sp>
      <p:sp>
        <p:nvSpPr>
          <p:cNvPr id="43011" name="Rectangle 3"/>
          <p:cNvSpPr>
            <a:spLocks noGrp="1" noChangeArrowheads="1"/>
          </p:cNvSpPr>
          <p:nvPr>
            <p:ph type="body" idx="1"/>
          </p:nvPr>
        </p:nvSpPr>
        <p:spPr>
          <a:xfrm>
            <a:off x="1066800" y="1143000"/>
            <a:ext cx="7848600" cy="4864100"/>
          </a:xfrm>
        </p:spPr>
        <p:txBody>
          <a:bodyPr/>
          <a:lstStyle/>
          <a:p>
            <a:pPr eaLnBrk="1" hangingPunct="1">
              <a:lnSpc>
                <a:spcPct val="80000"/>
              </a:lnSpc>
            </a:pPr>
            <a:endParaRPr lang="en-US" sz="2800" b="1" dirty="0" smtClean="0">
              <a:latin typeface="Georgia" pitchFamily="18" charset="0"/>
            </a:endParaRPr>
          </a:p>
          <a:p>
            <a:pPr eaLnBrk="1" hangingPunct="1">
              <a:lnSpc>
                <a:spcPct val="80000"/>
              </a:lnSpc>
            </a:pPr>
            <a:r>
              <a:rPr lang="en-US" sz="2800" b="1" dirty="0" smtClean="0">
                <a:latin typeface="Georgia" pitchFamily="18" charset="0"/>
              </a:rPr>
              <a:t>Part One</a:t>
            </a:r>
            <a:r>
              <a:rPr lang="en-US" sz="2800" dirty="0" smtClean="0">
                <a:latin typeface="Georgia" pitchFamily="18" charset="0"/>
              </a:rPr>
              <a:t>:  The Preamble, an explanation of purpose. Establishes natural rights and the idea that governments power comes from the people. </a:t>
            </a:r>
          </a:p>
          <a:p>
            <a:pPr eaLnBrk="1" hangingPunct="1">
              <a:lnSpc>
                <a:spcPct val="80000"/>
              </a:lnSpc>
              <a:buFont typeface="Wingdings 3" pitchFamily="18" charset="2"/>
              <a:buNone/>
            </a:pPr>
            <a:endParaRPr lang="en-US" sz="2800" dirty="0" smtClean="0">
              <a:latin typeface="Georgia" pitchFamily="18" charset="0"/>
            </a:endParaRPr>
          </a:p>
          <a:p>
            <a:pPr eaLnBrk="1" hangingPunct="1">
              <a:lnSpc>
                <a:spcPct val="80000"/>
              </a:lnSpc>
            </a:pPr>
            <a:r>
              <a:rPr lang="en-US" sz="2800" b="1" dirty="0" smtClean="0">
                <a:latin typeface="Georgia" pitchFamily="18" charset="0"/>
              </a:rPr>
              <a:t>Part Two</a:t>
            </a:r>
            <a:r>
              <a:rPr lang="en-US" sz="2800" dirty="0" smtClean="0">
                <a:latin typeface="Georgia" pitchFamily="18" charset="0"/>
              </a:rPr>
              <a:t>:  A list of grievances against King George III (examples on following slide).</a:t>
            </a:r>
          </a:p>
          <a:p>
            <a:pPr eaLnBrk="1" hangingPunct="1">
              <a:lnSpc>
                <a:spcPct val="80000"/>
              </a:lnSpc>
              <a:buFont typeface="Wingdings 3" pitchFamily="18" charset="2"/>
              <a:buNone/>
            </a:pPr>
            <a:endParaRPr lang="en-US" sz="2800" dirty="0" smtClean="0">
              <a:latin typeface="Georgia" pitchFamily="18" charset="0"/>
            </a:endParaRPr>
          </a:p>
          <a:p>
            <a:pPr eaLnBrk="1" hangingPunct="1">
              <a:lnSpc>
                <a:spcPct val="80000"/>
              </a:lnSpc>
            </a:pPr>
            <a:r>
              <a:rPr lang="en-US" sz="2800" b="1" dirty="0" smtClean="0">
                <a:latin typeface="Georgia" pitchFamily="18" charset="0"/>
              </a:rPr>
              <a:t>Part Three</a:t>
            </a:r>
            <a:r>
              <a:rPr lang="en-US" sz="2800" dirty="0" smtClean="0">
                <a:latin typeface="Georgia" pitchFamily="18" charset="0"/>
              </a:rPr>
              <a:t>:  A resolution that </a:t>
            </a:r>
            <a:r>
              <a:rPr lang="ja-JP" altLang="en-US" sz="2800" dirty="0" smtClean="0">
                <a:latin typeface="Georgia" pitchFamily="18" charset="0"/>
              </a:rPr>
              <a:t>“</a:t>
            </a:r>
            <a:r>
              <a:rPr lang="en-US" altLang="ja-JP" sz="2800" dirty="0" smtClean="0">
                <a:latin typeface="Georgia" pitchFamily="18" charset="0"/>
              </a:rPr>
              <a:t>…these United Colonies are…and of right ought to be Free and Independent States.</a:t>
            </a:r>
            <a:endParaRPr lang="en-US" sz="2800"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additive="base">
                                        <p:cTn id="7"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anim calcmode="lin" valueType="num">
                                      <p:cBhvr additive="base">
                                        <p:cTn id="13"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anim calcmode="lin" valueType="num">
                                      <p:cBhvr additive="base">
                                        <p:cTn id="19"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229600" cy="1143000"/>
          </a:xfrm>
        </p:spPr>
        <p:txBody>
          <a:bodyPr/>
          <a:lstStyle/>
          <a:p>
            <a:pPr eaLnBrk="1" hangingPunct="1">
              <a:defRPr/>
            </a:pPr>
            <a:r>
              <a:rPr lang="en-US" dirty="0" smtClean="0">
                <a:ea typeface="+mj-ea"/>
              </a:rPr>
              <a:t>A Selection of Grievances</a:t>
            </a:r>
            <a:br>
              <a:rPr lang="en-US" dirty="0" smtClean="0">
                <a:ea typeface="+mj-ea"/>
              </a:rPr>
            </a:br>
            <a:r>
              <a:rPr lang="en-US" sz="2800" dirty="0" smtClean="0">
                <a:ea typeface="+mj-ea"/>
              </a:rPr>
              <a:t>…against King George III</a:t>
            </a:r>
            <a:endParaRPr lang="en-US" dirty="0" smtClean="0">
              <a:ea typeface="+mj-ea"/>
            </a:endParaRPr>
          </a:p>
        </p:txBody>
      </p:sp>
      <p:sp>
        <p:nvSpPr>
          <p:cNvPr id="44035" name="Rectangle 3"/>
          <p:cNvSpPr>
            <a:spLocks noGrp="1" noChangeArrowheads="1"/>
          </p:cNvSpPr>
          <p:nvPr>
            <p:ph type="body" idx="1"/>
          </p:nvPr>
        </p:nvSpPr>
        <p:spPr>
          <a:xfrm>
            <a:off x="609600" y="1600200"/>
            <a:ext cx="8305800" cy="4606925"/>
          </a:xfrm>
        </p:spPr>
        <p:txBody>
          <a:bodyPr/>
          <a:lstStyle/>
          <a:p>
            <a:pPr eaLnBrk="1" hangingPunct="1">
              <a:lnSpc>
                <a:spcPct val="90000"/>
              </a:lnSpc>
            </a:pPr>
            <a:r>
              <a:rPr lang="en-US" sz="2400" b="1" dirty="0" smtClean="0"/>
              <a:t>For </a:t>
            </a:r>
            <a:r>
              <a:rPr lang="en-US" sz="2400" b="1" dirty="0" smtClean="0">
                <a:solidFill>
                  <a:srgbClr val="FF3300"/>
                </a:solidFill>
              </a:rPr>
              <a:t>quartering </a:t>
            </a:r>
            <a:r>
              <a:rPr lang="en-US" sz="2400" b="1" dirty="0" smtClean="0"/>
              <a:t>large bodies of armed troops among us.</a:t>
            </a:r>
          </a:p>
          <a:p>
            <a:pPr eaLnBrk="1" hangingPunct="1">
              <a:lnSpc>
                <a:spcPct val="90000"/>
              </a:lnSpc>
            </a:pPr>
            <a:r>
              <a:rPr lang="en-US" sz="2400" b="1" dirty="0" smtClean="0"/>
              <a:t>For imposing </a:t>
            </a:r>
            <a:r>
              <a:rPr lang="en-US" sz="2400" b="1" dirty="0" smtClean="0">
                <a:solidFill>
                  <a:srgbClr val="FF3300"/>
                </a:solidFill>
              </a:rPr>
              <a:t>taxes</a:t>
            </a:r>
            <a:r>
              <a:rPr lang="en-US" sz="2400" b="1" dirty="0" smtClean="0"/>
              <a:t> on us without our consent.</a:t>
            </a:r>
          </a:p>
          <a:p>
            <a:pPr eaLnBrk="1" hangingPunct="1">
              <a:lnSpc>
                <a:spcPct val="90000"/>
              </a:lnSpc>
            </a:pPr>
            <a:r>
              <a:rPr lang="en-US" sz="2400" b="1" dirty="0" smtClean="0"/>
              <a:t>He has affected to render the </a:t>
            </a:r>
            <a:r>
              <a:rPr lang="en-US" sz="2400" b="1" dirty="0" smtClean="0">
                <a:solidFill>
                  <a:srgbClr val="FF3300"/>
                </a:solidFill>
              </a:rPr>
              <a:t>Military</a:t>
            </a:r>
            <a:r>
              <a:rPr lang="en-US" sz="2400" b="1" dirty="0" smtClean="0"/>
              <a:t> independent of and superior to the Civil Power.</a:t>
            </a:r>
          </a:p>
          <a:p>
            <a:pPr eaLnBrk="1" hangingPunct="1">
              <a:lnSpc>
                <a:spcPct val="90000"/>
              </a:lnSpc>
            </a:pPr>
            <a:r>
              <a:rPr lang="en-US" sz="2400" b="1" dirty="0" smtClean="0"/>
              <a:t>For </a:t>
            </a:r>
            <a:r>
              <a:rPr lang="en-US" sz="2400" b="1" dirty="0" smtClean="0">
                <a:solidFill>
                  <a:srgbClr val="FF3300"/>
                </a:solidFill>
              </a:rPr>
              <a:t>cutting off our trade</a:t>
            </a:r>
            <a:r>
              <a:rPr lang="en-US" sz="2400" b="1" dirty="0" smtClean="0"/>
              <a:t> with all parts of the world.</a:t>
            </a:r>
          </a:p>
          <a:p>
            <a:pPr eaLnBrk="1" hangingPunct="1">
              <a:lnSpc>
                <a:spcPct val="90000"/>
              </a:lnSpc>
            </a:pPr>
            <a:r>
              <a:rPr lang="en-US" sz="2400" b="1" dirty="0" smtClean="0"/>
              <a:t>He has endeavored to bring on the inhabitants of our frontiers the merciless </a:t>
            </a:r>
            <a:r>
              <a:rPr lang="en-US" sz="2400" b="1" dirty="0" smtClean="0">
                <a:solidFill>
                  <a:srgbClr val="FF3300"/>
                </a:solidFill>
              </a:rPr>
              <a:t>Indian Savages</a:t>
            </a:r>
            <a:r>
              <a:rPr lang="en-US" sz="2400" b="1" dirty="0" smtClean="0"/>
              <a:t>, whose know rule of warfare is an undistinguished destruction of all ages, sexes and conditions.</a:t>
            </a:r>
          </a:p>
          <a:p>
            <a:pPr eaLnBrk="1" hangingPunct="1">
              <a:lnSpc>
                <a:spcPct val="90000"/>
              </a:lnSpc>
            </a:pPr>
            <a:r>
              <a:rPr lang="en-US" sz="2400" b="1" dirty="0" smtClean="0"/>
              <a:t>He has plundered our seas, ravaged our Coasts, burned our towns and </a:t>
            </a:r>
            <a:r>
              <a:rPr lang="en-US" sz="2400" b="1" dirty="0" smtClean="0">
                <a:solidFill>
                  <a:srgbClr val="FF3300"/>
                </a:solidFill>
              </a:rPr>
              <a:t>destroyed the lives of our people</a:t>
            </a:r>
            <a:r>
              <a:rPr lang="en-US" sz="24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 calcmode="lin" valueType="num">
                                      <p:cBhvr additive="base">
                                        <p:cTn id="37"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fontAlgn="auto" hangingPunct="1">
              <a:spcAft>
                <a:spcPts val="0"/>
              </a:spcAft>
              <a:defRPr/>
            </a:pPr>
            <a:r>
              <a:rPr lang="en-US" sz="3200" dirty="0">
                <a:ea typeface="+mj-ea"/>
              </a:rPr>
              <a:t>Articles of Confederation</a:t>
            </a:r>
            <a:br>
              <a:rPr lang="en-US" sz="3200" dirty="0">
                <a:ea typeface="+mj-ea"/>
              </a:rPr>
            </a:br>
            <a:r>
              <a:rPr lang="en-US" sz="3200" dirty="0" smtClean="0">
                <a:ea typeface="+mj-ea"/>
              </a:rPr>
              <a:t>1777</a:t>
            </a:r>
            <a:endParaRPr lang="en-US" sz="3200" dirty="0">
              <a:ea typeface="+mj-ea"/>
            </a:endParaRPr>
          </a:p>
        </p:txBody>
      </p:sp>
      <p:sp>
        <p:nvSpPr>
          <p:cNvPr id="50178" name="Rectangle 3"/>
          <p:cNvSpPr>
            <a:spLocks noGrp="1" noChangeArrowheads="1"/>
          </p:cNvSpPr>
          <p:nvPr>
            <p:ph type="body" sz="half" idx="2"/>
          </p:nvPr>
        </p:nvSpPr>
        <p:spPr>
          <a:xfrm>
            <a:off x="3124200" y="1600200"/>
            <a:ext cx="5864225" cy="4724400"/>
          </a:xfrm>
        </p:spPr>
        <p:txBody>
          <a:bodyPr/>
          <a:lstStyle/>
          <a:p>
            <a:pPr eaLnBrk="1" hangingPunct="1"/>
            <a:r>
              <a:rPr lang="en-US" sz="2500" dirty="0" smtClean="0"/>
              <a:t>First written constitution for the newly independent states</a:t>
            </a:r>
          </a:p>
          <a:p>
            <a:pPr eaLnBrk="1" hangingPunct="1">
              <a:buFont typeface="Wingdings 3" pitchFamily="18" charset="2"/>
              <a:buNone/>
            </a:pPr>
            <a:endParaRPr lang="en-US" sz="2500" dirty="0" smtClean="0"/>
          </a:p>
          <a:p>
            <a:pPr eaLnBrk="1" hangingPunct="1"/>
            <a:r>
              <a:rPr lang="en-US" sz="2500" b="1" dirty="0" smtClean="0">
                <a:solidFill>
                  <a:schemeClr val="tx2"/>
                </a:solidFill>
              </a:rPr>
              <a:t>Granted most of the power to the states</a:t>
            </a:r>
          </a:p>
          <a:p>
            <a:pPr eaLnBrk="1" hangingPunct="1">
              <a:buFont typeface="Wingdings 3" pitchFamily="18" charset="2"/>
              <a:buNone/>
            </a:pPr>
            <a:endParaRPr lang="en-US" sz="2500" b="1" dirty="0" smtClean="0">
              <a:solidFill>
                <a:schemeClr val="tx2"/>
              </a:solidFill>
            </a:endParaRPr>
          </a:p>
          <a:p>
            <a:pPr eaLnBrk="1" hangingPunct="1"/>
            <a:r>
              <a:rPr lang="en-US" sz="2500" dirty="0" smtClean="0"/>
              <a:t>The national government was supposed to provide protection for the people</a:t>
            </a:r>
          </a:p>
          <a:p>
            <a:pPr eaLnBrk="1" hangingPunct="1"/>
            <a:endParaRPr lang="en-US" sz="2500" dirty="0" smtClean="0"/>
          </a:p>
          <a:p>
            <a:pPr eaLnBrk="1" hangingPunct="1"/>
            <a:r>
              <a:rPr lang="en-US" sz="2500" dirty="0" smtClean="0"/>
              <a:t>There was only one branch of government:  Congress</a:t>
            </a:r>
          </a:p>
        </p:txBody>
      </p:sp>
      <p:pic>
        <p:nvPicPr>
          <p:cNvPr id="50179" name="Picture 6" descr="artofconf"/>
          <p:cNvPicPr>
            <a:picLocks noChangeAspect="1" noChangeArrowheads="1"/>
          </p:cNvPicPr>
          <p:nvPr/>
        </p:nvPicPr>
        <p:blipFill>
          <a:blip r:embed="rId2" cstate="print"/>
          <a:srcRect/>
          <a:stretch>
            <a:fillRect/>
          </a:stretch>
        </p:blipFill>
        <p:spPr bwMode="auto">
          <a:xfrm>
            <a:off x="0" y="2590800"/>
            <a:ext cx="307816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xfrm>
            <a:off x="457200" y="274638"/>
            <a:ext cx="8686800" cy="1143000"/>
          </a:xfrm>
        </p:spPr>
        <p:txBody>
          <a:bodyPr wrap="square" lIns="91440" tIns="45720" rIns="91440" bIns="45720" numCol="1" anchorCtr="0" compatLnSpc="1">
            <a:prstTxWarp prst="textNoShape">
              <a:avLst/>
            </a:prstTxWarp>
            <a:normAutofit fontScale="90000"/>
          </a:bodyPr>
          <a:lstStyle/>
          <a:p>
            <a:pPr eaLnBrk="1" hangingPunct="1">
              <a:defRPr/>
            </a:pPr>
            <a:r>
              <a:rPr lang="en-US" sz="3700" dirty="0" smtClean="0">
                <a:effectLst/>
                <a:ea typeface="+mj-ea"/>
              </a:rPr>
              <a:t>What was the National government’s role under the Articles?</a:t>
            </a:r>
          </a:p>
        </p:txBody>
      </p:sp>
      <p:sp>
        <p:nvSpPr>
          <p:cNvPr id="51202" name="Rectangle 3"/>
          <p:cNvSpPr>
            <a:spLocks noGrp="1"/>
          </p:cNvSpPr>
          <p:nvPr>
            <p:ph type="body" idx="1"/>
          </p:nvPr>
        </p:nvSpPr>
        <p:spPr>
          <a:xfrm>
            <a:off x="1295400" y="1447800"/>
            <a:ext cx="7086600" cy="4102100"/>
          </a:xfrm>
        </p:spPr>
        <p:txBody>
          <a:bodyPr/>
          <a:lstStyle/>
          <a:p>
            <a:pPr eaLnBrk="1" hangingPunct="1"/>
            <a:r>
              <a:rPr lang="en-US" dirty="0" smtClean="0"/>
              <a:t>Declare war</a:t>
            </a:r>
            <a:endParaRPr lang="en-US" dirty="0"/>
          </a:p>
          <a:p>
            <a:pPr eaLnBrk="1" hangingPunct="1"/>
            <a:r>
              <a:rPr lang="en-US" dirty="0" smtClean="0"/>
              <a:t>Coin Money</a:t>
            </a:r>
          </a:p>
          <a:p>
            <a:pPr eaLnBrk="1" hangingPunct="1"/>
            <a:r>
              <a:rPr lang="en-US" dirty="0" smtClean="0"/>
              <a:t>Establish Post Offices</a:t>
            </a:r>
          </a:p>
          <a:p>
            <a:pPr eaLnBrk="1" hangingPunct="1"/>
            <a:r>
              <a:rPr lang="en-US" dirty="0" smtClean="0"/>
              <a:t>Send and recall Ambassador</a:t>
            </a:r>
          </a:p>
        </p:txBody>
      </p:sp>
      <p:pic>
        <p:nvPicPr>
          <p:cNvPr id="51203" name="Picture 8" descr="Articles%20of%20Confederation"/>
          <p:cNvPicPr>
            <a:picLocks noChangeAspect="1" noChangeArrowheads="1"/>
          </p:cNvPicPr>
          <p:nvPr/>
        </p:nvPicPr>
        <p:blipFill>
          <a:blip r:embed="rId2" cstate="print"/>
          <a:srcRect/>
          <a:stretch>
            <a:fillRect/>
          </a:stretch>
        </p:blipFill>
        <p:spPr bwMode="auto">
          <a:xfrm>
            <a:off x="6858000" y="3505200"/>
            <a:ext cx="2062163" cy="31591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idx="1"/>
          </p:nvPr>
        </p:nvSpPr>
        <p:spPr/>
        <p:txBody>
          <a:bodyPr/>
          <a:lstStyle/>
          <a:p>
            <a:pPr eaLnBrk="1" hangingPunct="1">
              <a:lnSpc>
                <a:spcPct val="120000"/>
              </a:lnSpc>
            </a:pPr>
            <a:r>
              <a:rPr lang="en-US" sz="2100" dirty="0" smtClean="0"/>
              <a:t>Congress could not collect taxes from the states</a:t>
            </a:r>
          </a:p>
          <a:p>
            <a:pPr eaLnBrk="1" hangingPunct="1">
              <a:lnSpc>
                <a:spcPct val="120000"/>
              </a:lnSpc>
            </a:pPr>
            <a:r>
              <a:rPr lang="en-US" sz="2100" dirty="0" smtClean="0"/>
              <a:t>Congress could not control the currency in the states</a:t>
            </a:r>
          </a:p>
          <a:p>
            <a:pPr eaLnBrk="1" hangingPunct="1">
              <a:lnSpc>
                <a:spcPct val="120000"/>
              </a:lnSpc>
            </a:pPr>
            <a:r>
              <a:rPr lang="en-US" sz="2100" dirty="0" smtClean="0"/>
              <a:t>Congress could not regulate trade/commerce (states could place tariffs on each other. States had their own money.)</a:t>
            </a:r>
          </a:p>
          <a:p>
            <a:pPr eaLnBrk="1" hangingPunct="1">
              <a:lnSpc>
                <a:spcPct val="120000"/>
              </a:lnSpc>
            </a:pPr>
            <a:r>
              <a:rPr lang="en-US" sz="2100" dirty="0" smtClean="0"/>
              <a:t>9 states were needed to make decisions</a:t>
            </a:r>
          </a:p>
          <a:p>
            <a:pPr eaLnBrk="1" hangingPunct="1">
              <a:lnSpc>
                <a:spcPct val="120000"/>
              </a:lnSpc>
            </a:pPr>
            <a:r>
              <a:rPr lang="en-US" sz="2100" dirty="0" smtClean="0"/>
              <a:t>ALL 13 states had to agree to amendments to the Articles</a:t>
            </a:r>
          </a:p>
          <a:p>
            <a:pPr eaLnBrk="1" hangingPunct="1">
              <a:lnSpc>
                <a:spcPct val="120000"/>
              </a:lnSpc>
            </a:pPr>
            <a:r>
              <a:rPr lang="en-US" sz="2100" dirty="0" smtClean="0"/>
              <a:t>there was no executive (president) or judicial (court) power</a:t>
            </a:r>
          </a:p>
          <a:p>
            <a:pPr eaLnBrk="1" hangingPunct="1">
              <a:lnSpc>
                <a:spcPct val="120000"/>
              </a:lnSpc>
            </a:pPr>
            <a:r>
              <a:rPr lang="en-US" sz="2100" dirty="0" smtClean="0"/>
              <a:t>Each state got 1 vote no matter how big or small</a:t>
            </a:r>
          </a:p>
          <a:p>
            <a:pPr eaLnBrk="1" hangingPunct="1">
              <a:lnSpc>
                <a:spcPct val="120000"/>
              </a:lnSpc>
            </a:pPr>
            <a:r>
              <a:rPr lang="en-US" sz="2100" dirty="0" smtClean="0"/>
              <a:t>Members of Congress only served 1 year terms</a:t>
            </a:r>
          </a:p>
          <a:p>
            <a:pPr eaLnBrk="1" hangingPunct="1">
              <a:lnSpc>
                <a:spcPct val="120000"/>
              </a:lnSpc>
            </a:pPr>
            <a:r>
              <a:rPr lang="en-US" sz="2100" dirty="0" smtClean="0"/>
              <a:t>Congress </a:t>
            </a:r>
            <a:r>
              <a:rPr lang="en-US" sz="2100" dirty="0" err="1" smtClean="0"/>
              <a:t>couldn</a:t>
            </a:r>
            <a:r>
              <a:rPr lang="ja-JP" altLang="en-US" sz="2100" dirty="0" smtClean="0"/>
              <a:t>’</a:t>
            </a:r>
            <a:r>
              <a:rPr lang="en-US" altLang="ja-JP" sz="2100" dirty="0" smtClean="0"/>
              <a:t>t pay the army</a:t>
            </a:r>
          </a:p>
          <a:p>
            <a:pPr eaLnBrk="1" hangingPunct="1">
              <a:lnSpc>
                <a:spcPct val="120000"/>
              </a:lnSpc>
            </a:pPr>
            <a:r>
              <a:rPr lang="en-US" sz="2100" dirty="0" smtClean="0"/>
              <a:t>Congress </a:t>
            </a:r>
            <a:r>
              <a:rPr lang="en-US" sz="2100" dirty="0" err="1" smtClean="0"/>
              <a:t>couldn</a:t>
            </a:r>
            <a:r>
              <a:rPr lang="ja-JP" altLang="en-US" sz="2100" dirty="0" smtClean="0"/>
              <a:t>’</a:t>
            </a:r>
            <a:r>
              <a:rPr lang="en-US" altLang="ja-JP" sz="2100" dirty="0" smtClean="0"/>
              <a:t>t enforce it</a:t>
            </a:r>
            <a:r>
              <a:rPr lang="ja-JP" altLang="en-US" sz="2100" dirty="0" smtClean="0"/>
              <a:t>’</a:t>
            </a:r>
            <a:r>
              <a:rPr lang="en-US" altLang="ja-JP" sz="2100" dirty="0" smtClean="0"/>
              <a:t>s laws</a:t>
            </a:r>
            <a:endParaRPr lang="en-US" sz="2100" dirty="0" smtClean="0"/>
          </a:p>
        </p:txBody>
      </p:sp>
      <p:sp>
        <p:nvSpPr>
          <p:cNvPr id="24578" name="Rectangle 2"/>
          <p:cNvSpPr>
            <a:spLocks noGrp="1" noChangeArrowheads="1"/>
          </p:cNvSpPr>
          <p:nvPr>
            <p:ph type="title"/>
          </p:nvPr>
        </p:nvSpPr>
        <p:spPr/>
        <p:txBody>
          <a:bodyPr/>
          <a:lstStyle/>
          <a:p>
            <a:pPr algn="ctr" eaLnBrk="1" fontAlgn="auto" hangingPunct="1">
              <a:spcAft>
                <a:spcPts val="0"/>
              </a:spcAft>
              <a:defRPr/>
            </a:pPr>
            <a:r>
              <a:rPr lang="en-US" dirty="0">
                <a:ea typeface="+mj-ea"/>
              </a:rPr>
              <a:t>Weaknesses of the Articles</a:t>
            </a:r>
          </a:p>
        </p:txBody>
      </p:sp>
      <p:pic>
        <p:nvPicPr>
          <p:cNvPr id="52227" name="Picture 8" descr="16197money"/>
          <p:cNvPicPr>
            <a:picLocks noChangeAspect="1" noChangeArrowheads="1"/>
          </p:cNvPicPr>
          <p:nvPr/>
        </p:nvPicPr>
        <p:blipFill>
          <a:blip r:embed="rId2" cstate="print"/>
          <a:srcRect/>
          <a:stretch>
            <a:fillRect/>
          </a:stretch>
        </p:blipFill>
        <p:spPr bwMode="auto">
          <a:xfrm>
            <a:off x="6769680" y="5219160"/>
            <a:ext cx="2389188" cy="1575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382000" cy="3170238"/>
          </a:xfrm>
          <a:prstGeom prst="rect">
            <a:avLst/>
          </a:prstGeom>
        </p:spPr>
        <p:txBody>
          <a:bodyPr>
            <a:spAutoFit/>
          </a:bodyPr>
          <a:lstStyle/>
          <a:p>
            <a:pPr algn="ctr">
              <a:defRPr/>
            </a:pPr>
            <a:r>
              <a:rPr lang="en-US" sz="4000" b="1" dirty="0">
                <a:solidFill>
                  <a:srgbClr val="FF3300"/>
                </a:solidFill>
                <a:effectLst>
                  <a:outerShdw blurRad="38100" dist="38100" dir="2700000" algn="tl">
                    <a:srgbClr val="C0C0C0"/>
                  </a:outerShdw>
                </a:effectLst>
                <a:latin typeface="Eras Bold ITC" pitchFamily="34" charset="0"/>
                <a:ea typeface="+mn-ea"/>
              </a:rPr>
              <a:t>Question</a:t>
            </a:r>
            <a:r>
              <a:rPr lang="en-US" sz="4000" b="1" dirty="0">
                <a:effectLst>
                  <a:outerShdw blurRad="38100" dist="38100" dir="2700000" algn="tl">
                    <a:srgbClr val="C0C0C0"/>
                  </a:outerShdw>
                </a:effectLst>
                <a:latin typeface="Eras Bold ITC" pitchFamily="34" charset="0"/>
                <a:ea typeface="+mn-ea"/>
              </a:rPr>
              <a:t>: </a:t>
            </a:r>
          </a:p>
          <a:p>
            <a:pPr algn="ctr">
              <a:defRPr/>
            </a:pPr>
            <a:r>
              <a:rPr lang="en-US" sz="4000" b="1" dirty="0">
                <a:effectLst>
                  <a:outerShdw blurRad="38100" dist="38100" dir="2700000" algn="tl">
                    <a:srgbClr val="C0C0C0"/>
                  </a:outerShdw>
                </a:effectLst>
                <a:latin typeface="Eras Bold ITC" pitchFamily="34" charset="0"/>
                <a:ea typeface="+mn-ea"/>
              </a:rPr>
              <a:t>Why did so many Americans tolerate the </a:t>
            </a:r>
            <a:r>
              <a:rPr lang="en-US" sz="4000" b="1" dirty="0">
                <a:solidFill>
                  <a:srgbClr val="FF3300"/>
                </a:solidFill>
                <a:effectLst>
                  <a:outerShdw blurRad="38100" dist="38100" dir="2700000" algn="tl">
                    <a:srgbClr val="C0C0C0"/>
                  </a:outerShdw>
                </a:effectLst>
                <a:latin typeface="Eras Bold ITC" pitchFamily="34" charset="0"/>
                <a:ea typeface="+mn-ea"/>
              </a:rPr>
              <a:t>weak</a:t>
            </a:r>
            <a:r>
              <a:rPr lang="en-US" sz="4000" b="1" dirty="0">
                <a:effectLst>
                  <a:outerShdw blurRad="38100" dist="38100" dir="2700000" algn="tl">
                    <a:srgbClr val="C0C0C0"/>
                  </a:outerShdw>
                </a:effectLst>
                <a:latin typeface="Eras Bold ITC" pitchFamily="34" charset="0"/>
                <a:ea typeface="+mn-ea"/>
              </a:rPr>
              <a:t> government established by the Articles of Confederation?</a:t>
            </a:r>
            <a:endParaRPr lang="en-US" sz="4000" dirty="0">
              <a:ea typeface="+mn-ea"/>
            </a:endParaRPr>
          </a:p>
        </p:txBody>
      </p:sp>
      <p:pic>
        <p:nvPicPr>
          <p:cNvPr id="53250" name="Picture 6" descr="question-mark-778895"/>
          <p:cNvPicPr>
            <a:picLocks noChangeAspect="1" noChangeArrowheads="1"/>
          </p:cNvPicPr>
          <p:nvPr/>
        </p:nvPicPr>
        <p:blipFill>
          <a:blip r:embed="rId2" cstate="print"/>
          <a:srcRect/>
          <a:stretch>
            <a:fillRect/>
          </a:stretch>
        </p:blipFill>
        <p:spPr bwMode="auto">
          <a:xfrm>
            <a:off x="1066800" y="3810000"/>
            <a:ext cx="1428750" cy="2381250"/>
          </a:xfrm>
          <a:prstGeom prst="rect">
            <a:avLst/>
          </a:prstGeom>
          <a:noFill/>
          <a:ln w="9525">
            <a:noFill/>
            <a:miter lim="800000"/>
            <a:headEnd/>
            <a:tailEnd/>
          </a:ln>
        </p:spPr>
      </p:pic>
      <p:pic>
        <p:nvPicPr>
          <p:cNvPr id="53251" name="Picture 6" descr="question-mark-778895"/>
          <p:cNvPicPr>
            <a:picLocks noChangeAspect="1" noChangeArrowheads="1"/>
          </p:cNvPicPr>
          <p:nvPr/>
        </p:nvPicPr>
        <p:blipFill>
          <a:blip r:embed="rId2" cstate="print"/>
          <a:srcRect/>
          <a:stretch>
            <a:fillRect/>
          </a:stretch>
        </p:blipFill>
        <p:spPr bwMode="auto">
          <a:xfrm>
            <a:off x="4114800" y="3810000"/>
            <a:ext cx="1428750" cy="2381250"/>
          </a:xfrm>
          <a:prstGeom prst="rect">
            <a:avLst/>
          </a:prstGeom>
          <a:noFill/>
          <a:ln w="9525">
            <a:noFill/>
            <a:miter lim="800000"/>
            <a:headEnd/>
            <a:tailEnd/>
          </a:ln>
        </p:spPr>
      </p:pic>
      <p:pic>
        <p:nvPicPr>
          <p:cNvPr id="53252" name="Picture 6" descr="question-mark-778895"/>
          <p:cNvPicPr>
            <a:picLocks noChangeAspect="1" noChangeArrowheads="1"/>
          </p:cNvPicPr>
          <p:nvPr/>
        </p:nvPicPr>
        <p:blipFill>
          <a:blip r:embed="rId2" cstate="print"/>
          <a:srcRect/>
          <a:stretch>
            <a:fillRect/>
          </a:stretch>
        </p:blipFill>
        <p:spPr bwMode="auto">
          <a:xfrm>
            <a:off x="6934200" y="3810000"/>
            <a:ext cx="14287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829</TotalTime>
  <Words>1754</Words>
  <Application>Microsoft Office PowerPoint</Application>
  <PresentationFormat>On-screen Show (4:3)</PresentationFormat>
  <Paragraphs>232</Paragraphs>
  <Slides>29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MS PGothic</vt:lpstr>
      <vt:lpstr>Arial</vt:lpstr>
      <vt:lpstr>Calibri</vt:lpstr>
      <vt:lpstr>Eras Bold ITC</vt:lpstr>
      <vt:lpstr>Georgia</vt:lpstr>
      <vt:lpstr>Lucida Sans Unicode</vt:lpstr>
      <vt:lpstr>Verdana</vt:lpstr>
      <vt:lpstr>Wingdings</vt:lpstr>
      <vt:lpstr>Wingdings 2</vt:lpstr>
      <vt:lpstr>Wingdings 3</vt:lpstr>
      <vt:lpstr>Concourse</vt:lpstr>
      <vt:lpstr>Unit 4 Part I: Foundations of American Government</vt:lpstr>
      <vt:lpstr>Declaration of Independence</vt:lpstr>
      <vt:lpstr>The Declaration of Independence</vt:lpstr>
      <vt:lpstr>The Four Stanzas of  the Declaration of Independence</vt:lpstr>
      <vt:lpstr>A Selection of Grievances …against King George III</vt:lpstr>
      <vt:lpstr>Articles of Confederation 1777</vt:lpstr>
      <vt:lpstr>What was the National government’s role under the Articles?</vt:lpstr>
      <vt:lpstr>Weaknesses of the Articles</vt:lpstr>
      <vt:lpstr>PowerPoint Presentation</vt:lpstr>
      <vt:lpstr>PowerPoint Presentation</vt:lpstr>
      <vt:lpstr>Shays’ Rebellion Massachusetts, 1786-1787</vt:lpstr>
      <vt:lpstr>Daniel Shays</vt:lpstr>
      <vt:lpstr>Helpless…</vt:lpstr>
      <vt:lpstr>Differing Views of Shays’ Rebellion</vt:lpstr>
      <vt:lpstr>Effects of the Rebellion</vt:lpstr>
      <vt:lpstr>Constitutional Convention</vt:lpstr>
      <vt:lpstr>Virginia Plan (The Large State Plan) </vt:lpstr>
      <vt:lpstr>New Jersey Plan (The Small State Plan) </vt:lpstr>
      <vt:lpstr>Connecticut Compromise</vt:lpstr>
      <vt:lpstr>Three-Fifths Compromise</vt:lpstr>
      <vt:lpstr>Ratifying the Constitution</vt:lpstr>
      <vt:lpstr>Opposing Views:</vt:lpstr>
      <vt:lpstr>Compromise: </vt:lpstr>
      <vt:lpstr>Ratification</vt:lpstr>
      <vt:lpstr>PowerPoint Presentation</vt:lpstr>
      <vt:lpstr>Georgia at the Convention</vt:lpstr>
      <vt:lpstr>Abraham Baldwin</vt:lpstr>
      <vt:lpstr>William Few Jr. </vt:lpstr>
      <vt:lpstr>Constitution Trivia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Government</dc:title>
  <dc:creator>Beyke</dc:creator>
  <cp:lastModifiedBy>William Ridgely</cp:lastModifiedBy>
  <cp:revision>61</cp:revision>
  <dcterms:created xsi:type="dcterms:W3CDTF">2004-01-04T05:10:00Z</dcterms:created>
  <dcterms:modified xsi:type="dcterms:W3CDTF">2017-10-18T17:06:29Z</dcterms:modified>
</cp:coreProperties>
</file>