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0" r:id="rId15"/>
    <p:sldId id="272" r:id="rId16"/>
    <p:sldId id="273" r:id="rId17"/>
    <p:sldId id="298" r:id="rId18"/>
    <p:sldId id="277" r:id="rId19"/>
    <p:sldId id="278" r:id="rId20"/>
    <p:sldId id="279" r:id="rId21"/>
    <p:sldId id="280" r:id="rId22"/>
    <p:sldId id="281" r:id="rId23"/>
    <p:sldId id="283" r:id="rId24"/>
    <p:sldId id="285" r:id="rId25"/>
    <p:sldId id="284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9" r:id="rId37"/>
    <p:sldId id="300" r:id="rId38"/>
    <p:sldId id="296" r:id="rId39"/>
    <p:sldId id="301" r:id="rId40"/>
    <p:sldId id="297" r:id="rId41"/>
    <p:sldId id="30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3" autoAdjust="0"/>
    <p:restoredTop sz="86417" autoAdjust="0"/>
  </p:normalViewPr>
  <p:slideViewPr>
    <p:cSldViewPr snapToGrid="0">
      <p:cViewPr varScale="1">
        <p:scale>
          <a:sx n="94" d="100"/>
          <a:sy n="94" d="100"/>
        </p:scale>
        <p:origin x="1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0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7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2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5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6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4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7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7E2A4F-EFB2-4E22-8B7F-E3F5FA15C1AF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A9F9-906B-4B24-AAAC-7D3A6F918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QGe9kfqddQ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4312-88C7-489E-A8C1-8A9016977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3 </a:t>
            </a:r>
            <a:br>
              <a:rPr lang="en-US" dirty="0"/>
            </a:br>
            <a:r>
              <a:rPr lang="en-US" dirty="0"/>
              <a:t>Revolutionary Period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C098A-81E2-4873-AD51-27FBD8BAC9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594422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Win!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5626" y="1600200"/>
            <a:ext cx="4346575" cy="4876800"/>
          </a:xfrm>
        </p:spPr>
        <p:txBody>
          <a:bodyPr/>
          <a:lstStyle/>
          <a:p>
            <a:r>
              <a:rPr lang="en-US" sz="2400" dirty="0"/>
              <a:t>September 1759 war took a dramatic turn. </a:t>
            </a:r>
          </a:p>
          <a:p>
            <a:r>
              <a:rPr lang="en-US" sz="2400" dirty="0"/>
              <a:t>General James Wolfe scaled the high cliffs that protected Quebec</a:t>
            </a:r>
          </a:p>
          <a:p>
            <a:r>
              <a:rPr lang="en-US" sz="2400" dirty="0"/>
              <a:t>Caught the French off guard and won a short but deadly battle. </a:t>
            </a:r>
          </a:p>
          <a:p>
            <a:r>
              <a:rPr lang="en-US" sz="2400" dirty="0"/>
              <a:t>War officially ended in 1763 with the Treaty of Paris. 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710AB-46A6-4FAA-9F6F-24AEB2B60F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2" descr="http://www.civilization.ca/cmc/exhibitions/hist/biography/images/wolfe-chro-quebe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752601"/>
            <a:ext cx="4419600" cy="3024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840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0254"/>
            <a:ext cx="8946541" cy="4628146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Britain took all of North America east of the Mississippi River(including Florida).</a:t>
            </a:r>
          </a:p>
          <a:p>
            <a:r>
              <a:rPr lang="en-US" sz="3600" dirty="0"/>
              <a:t>Spain gained the French lands west of the Mississippi. French only kept a few small islands .</a:t>
            </a:r>
          </a:p>
          <a:p>
            <a:r>
              <a:rPr lang="en-US" sz="3600" dirty="0"/>
              <a:t>Indians real losers. They found the British harder to bargain with.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7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091" t="10909" r="9091" b="9091"/>
          <a:stretch>
            <a:fillRect/>
          </a:stretch>
        </p:blipFill>
        <p:spPr bwMode="auto">
          <a:xfrm>
            <a:off x="1828801" y="304800"/>
            <a:ext cx="862445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44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Pontiac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5298" name="Picture 2" descr="File:Pontiac-chief-artist-impression-414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1"/>
            <a:ext cx="3943350" cy="485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864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Proclamation of 1763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20326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To avoid further conflicts with Native Americans, British Government issued the Proclamation of 1763, which banned all settlement west of the Appalachians. </a:t>
            </a:r>
          </a:p>
          <a:p>
            <a:r>
              <a:rPr lang="en-US" sz="2800" dirty="0"/>
              <a:t>Established the Proclamation Line. </a:t>
            </a:r>
          </a:p>
          <a:p>
            <a:r>
              <a:rPr lang="en-US" sz="2800" dirty="0"/>
              <a:t>However British could not effectively enforce this law.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 descr="Image result for proclamation line">
            <a:extLst>
              <a:ext uri="{FF2B5EF4-FFF2-40B4-BE49-F238E27FC236}">
                <a16:creationId xmlns:a16="http://schemas.microsoft.com/office/drawing/2014/main" id="{6759A786-234E-4EC3-8602-004E28AE4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871" y="0"/>
            <a:ext cx="5241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0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Colonies and Britain Grow Apart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537"/>
            <a:ext cx="5883442" cy="4829426"/>
          </a:xfrm>
        </p:spPr>
        <p:txBody>
          <a:bodyPr>
            <a:normAutofit/>
          </a:bodyPr>
          <a:lstStyle/>
          <a:p>
            <a:r>
              <a:rPr lang="en-US" sz="2800" dirty="0"/>
              <a:t>Proclamation of 1763 sought to halt expansion. Colonists were convinced the British Government didn’t care about their needs. </a:t>
            </a:r>
          </a:p>
          <a:p>
            <a:r>
              <a:rPr lang="en-US" sz="2800" dirty="0"/>
              <a:t>War caused financial crisis and forced the British to pass laws that made the colonists even less pleased with the British.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052" name="Picture 4" descr="Image result for taxes">
            <a:extLst>
              <a:ext uri="{FF2B5EF4-FFF2-40B4-BE49-F238E27FC236}">
                <a16:creationId xmlns:a16="http://schemas.microsoft.com/office/drawing/2014/main" id="{FF80F5F0-C9CB-4321-AA34-A3517EC0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78" y="2133600"/>
            <a:ext cx="4463160" cy="278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61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Resulting From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667908"/>
            <a:ext cx="5794793" cy="419548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After war British stationed 10,000 troops in colonies to control Native Americans.</a:t>
            </a:r>
          </a:p>
          <a:p>
            <a:r>
              <a:rPr lang="en-US" sz="2800" dirty="0"/>
              <a:t>Colonists saw this as an army that could turn against them. </a:t>
            </a:r>
          </a:p>
          <a:p>
            <a:r>
              <a:rPr lang="en-US" sz="2800" dirty="0"/>
              <a:t>Maintaining troops is expensive. During war British had doubled their national debt. </a:t>
            </a:r>
          </a:p>
          <a:p>
            <a:r>
              <a:rPr lang="en-US" sz="2800" dirty="0"/>
              <a:t>British needed to generate revenue in order to pay back debts.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074" name="Picture 2" descr="Image result for red coats">
            <a:extLst>
              <a:ext uri="{FF2B5EF4-FFF2-40B4-BE49-F238E27FC236}">
                <a16:creationId xmlns:a16="http://schemas.microsoft.com/office/drawing/2014/main" id="{A9F6737B-F6A8-4B8E-BF58-5131FA3B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20" y="1853248"/>
            <a:ext cx="47625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39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710" y="1401439"/>
            <a:ext cx="7484706" cy="4822407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King George III appointed George Grenville to serve as prime minister in 1763.</a:t>
            </a:r>
          </a:p>
          <a:p>
            <a:r>
              <a:rPr lang="en-US" sz="3000" dirty="0" err="1"/>
              <a:t>Grenvile</a:t>
            </a:r>
            <a:r>
              <a:rPr lang="en-US" sz="3000" dirty="0"/>
              <a:t> suspected that the colonists were smuggling goods into the country. </a:t>
            </a:r>
          </a:p>
          <a:p>
            <a:r>
              <a:rPr lang="en-US" sz="3000" dirty="0"/>
              <a:t>1764 he prompted Parliament to pass the Sugar Act.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Halved the duty on foreign-made molasses.(from 6 pence to 3)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Strengthened Enforcement of smuggling laws. Military courts rather than colonial courts.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098" name="Picture 2" descr="Image result for sugar act">
            <a:extLst>
              <a:ext uri="{FF2B5EF4-FFF2-40B4-BE49-F238E27FC236}">
                <a16:creationId xmlns:a16="http://schemas.microsoft.com/office/drawing/2014/main" id="{C92D3908-B2BA-4260-ABDA-14F63A8C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92" y="2132822"/>
            <a:ext cx="4328826" cy="28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46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Stamp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316149" cy="4195481"/>
          </a:xfrm>
        </p:spPr>
        <p:txBody>
          <a:bodyPr/>
          <a:lstStyle/>
          <a:p>
            <a:r>
              <a:rPr lang="en-US" dirty="0"/>
              <a:t>March 1765 Parliament passed the Stamp Act.</a:t>
            </a:r>
          </a:p>
          <a:p>
            <a:r>
              <a:rPr lang="en-US" dirty="0"/>
              <a:t>Required colonists to purchase special stamped paper for every legal document, license, newspaper, pamphlet, and almanac.</a:t>
            </a:r>
          </a:p>
          <a:p>
            <a:r>
              <a:rPr lang="en-US" dirty="0"/>
              <a:t>Imposed “stamp duties” on playing cards and dice. </a:t>
            </a:r>
          </a:p>
          <a:p>
            <a:r>
              <a:rPr lang="en-US" dirty="0"/>
              <a:t>Colonists who disobeyed the law were to be tried in military courts not colonial courts.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122" name="Picture 2" descr="Image result for stamp act">
            <a:extLst>
              <a:ext uri="{FF2B5EF4-FFF2-40B4-BE49-F238E27FC236}">
                <a16:creationId xmlns:a16="http://schemas.microsoft.com/office/drawing/2014/main" id="{7017FF6C-4EB1-414B-AFB4-E973ED0B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175" y="2052918"/>
            <a:ext cx="3632272" cy="397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8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Act Protests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568118"/>
            <a:ext cx="10663990" cy="4559967"/>
          </a:xfrm>
        </p:spPr>
        <p:txBody>
          <a:bodyPr/>
          <a:lstStyle/>
          <a:p>
            <a:r>
              <a:rPr lang="en-US" dirty="0"/>
              <a:t>Colonists instantly banded together to resist the stamp act. </a:t>
            </a:r>
          </a:p>
          <a:p>
            <a:r>
              <a:rPr lang="en-US" dirty="0"/>
              <a:t>Groups such as the Sons of Liberty were formed by shopkeepers, artisans, and laborers. </a:t>
            </a:r>
          </a:p>
          <a:p>
            <a:r>
              <a:rPr lang="en-US" dirty="0"/>
              <a:t>One of the founders of the Sons of Liberty was Samuel Adams.</a:t>
            </a:r>
          </a:p>
          <a:p>
            <a:r>
              <a:rPr lang="en-US" dirty="0"/>
              <a:t>Sons of liberty harassed customs workers, stamp agents, and royal governors. Stamp collectors resigned. </a:t>
            </a:r>
          </a:p>
          <a:p>
            <a:r>
              <a:rPr lang="en-US" dirty="0"/>
              <a:t> The Stamp Act was to become effective on November 1</a:t>
            </a:r>
            <a:r>
              <a:rPr lang="en-US" baseline="30000" dirty="0"/>
              <a:t>st</a:t>
            </a:r>
            <a:r>
              <a:rPr lang="en-US" dirty="0"/>
              <a:t> but the protests prevented stamps from being sold.</a:t>
            </a:r>
          </a:p>
          <a:p>
            <a:pPr lvl="1"/>
            <a:r>
              <a:rPr lang="en-US" dirty="0"/>
              <a:t>Georgia was the only colony that officially used the stamps, earning anger among her other colonies. </a:t>
            </a: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8074-B510-45BD-A01F-86A056DA3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S8H3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C2A03-07DF-47E8-A0C2-B970F9854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SS8H3 Analyze the role of Georgia in the American Revolutionary Era. </a:t>
            </a:r>
          </a:p>
          <a:p>
            <a:r>
              <a:rPr lang="en-US" dirty="0"/>
              <a:t>a. Explain the causes of the American Revolution as they impacted Georgia; include the French and Indian War, Proclamation of 1763, and the Stamp Act. </a:t>
            </a:r>
          </a:p>
          <a:p>
            <a:r>
              <a:rPr lang="en-US" dirty="0"/>
              <a:t>b. Interpret the three parts of the Declaration of Independence (preamble, grievances, and declaration) and identify the three Georgia signers of the document. </a:t>
            </a:r>
          </a:p>
          <a:p>
            <a:r>
              <a:rPr lang="en-US" dirty="0"/>
              <a:t>c. Analyze the significance of the Loyalists and Patriots as a part of Georgia’s role in the Revolutionary War; include the Battle of Kettle Creek and Siege of Savannah. </a:t>
            </a:r>
          </a:p>
          <a:p>
            <a:r>
              <a:rPr lang="en-US" dirty="0"/>
              <a:t>d. Analyze the weaknesses of the Articles of Confederation and explain how those weaknesses led to the writing of a new federal Constitution. </a:t>
            </a:r>
          </a:p>
        </p:txBody>
      </p:sp>
    </p:spTree>
    <p:extLst>
      <p:ext uri="{BB962C8B-B14F-4D97-AF65-F5344CB8AC3E}">
        <p14:creationId xmlns:p14="http://schemas.microsoft.com/office/powerpoint/2010/main" val="2949565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6" name="Picture 2" descr="http://imgc.allpostersimages.com/images/P-473-488-90/22/2246/JM2ZD00Z/posters/effigy-of-a-stamp-act-official-hung-by-protesting-colonials-c-1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1"/>
            <a:ext cx="3486150" cy="4648201"/>
          </a:xfrm>
          <a:prstGeom prst="rect">
            <a:avLst/>
          </a:prstGeom>
          <a:noFill/>
        </p:spPr>
      </p:pic>
      <p:pic>
        <p:nvPicPr>
          <p:cNvPr id="1028" name="Picture 4" descr="http://s3.amazonaws.com/magnoliasoft.imageweb/bridgeman/supersize/pnp328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5715000" cy="3286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368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6" descr="http://upload.wikimedia.org/wikipedia/commons/thumb/7/73/Philip_Dawe_(attributed),_The_Bostonians_Paying_the_Excise-man,_or_Tarring_and_Feathering_(1774).jpg/785px-Philip_Dawe_(attributed),_The_Bostonians_Paying_the_Excise-man,_or_Tarring_and_Feathering_(177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4800600" cy="6262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68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540750" cy="1143000"/>
          </a:xfrm>
        </p:spPr>
        <p:txBody>
          <a:bodyPr/>
          <a:lstStyle/>
          <a:p>
            <a:r>
              <a:rPr lang="en-US" dirty="0"/>
              <a:t>Broadside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2466" name="Picture 2" descr="File:Sons of Liberty Broadside, 1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43001"/>
            <a:ext cx="7620000" cy="506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0944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Townshend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Within a year after the repeal of the Stamp Act, Parliament passes the Townshend Acts.</a:t>
            </a:r>
          </a:p>
          <a:p>
            <a:r>
              <a:rPr lang="en-US" dirty="0"/>
              <a:t>Townshend Acts- tax on imported glass, lead, and paper from Britain.</a:t>
            </a:r>
          </a:p>
          <a:p>
            <a:r>
              <a:rPr lang="en-US" dirty="0"/>
              <a:t>Also included a 3 cent tax on tea.</a:t>
            </a:r>
          </a:p>
          <a:p>
            <a:pPr lvl="1"/>
            <a:r>
              <a:rPr lang="en-US" dirty="0"/>
              <a:t>Tea Act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5538" name="Picture 2" descr="http://media-2.web.britannica.com/eb-media/22/130922-050-BD1506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19201"/>
            <a:ext cx="3596974" cy="5198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83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Townshend Protests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“No taxation without representation”. </a:t>
            </a:r>
          </a:p>
          <a:p>
            <a:r>
              <a:rPr lang="en-US" dirty="0"/>
              <a:t>Samuel Adams called for boycott of British goods.</a:t>
            </a:r>
          </a:p>
          <a:p>
            <a:r>
              <a:rPr lang="en-US" dirty="0"/>
              <a:t>Even the women joined in on the protests.</a:t>
            </a:r>
          </a:p>
          <a:p>
            <a:pPr lvl="1"/>
            <a:r>
              <a:rPr lang="en-US" dirty="0"/>
              <a:t>Mercy Otis Warren, “Lay female ornaments aside” “forgo feathers, furs, rich satins and capes”. </a:t>
            </a:r>
          </a:p>
          <a:p>
            <a:pPr lvl="1"/>
            <a:r>
              <a:rPr lang="en-US" dirty="0"/>
              <a:t>Held Spinning and Weaving Bees.</a:t>
            </a:r>
          </a:p>
          <a:p>
            <a:pPr lvl="1"/>
            <a:r>
              <a:rPr lang="en-US" dirty="0"/>
              <a:t>Made tea from birch bark and sage.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02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6562" name="Picture 2" descr="http://www.garrisonhouse.org/groupof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81871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48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2" y="0"/>
            <a:ext cx="8540750" cy="1143000"/>
          </a:xfrm>
        </p:spPr>
        <p:txBody>
          <a:bodyPr/>
          <a:lstStyle/>
          <a:p>
            <a:r>
              <a:rPr lang="en-US" dirty="0"/>
              <a:t>Boston Massacre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21" y="1143000"/>
            <a:ext cx="11181347" cy="5730874"/>
          </a:xfrm>
        </p:spPr>
        <p:txBody>
          <a:bodyPr>
            <a:normAutofit/>
          </a:bodyPr>
          <a:lstStyle/>
          <a:p>
            <a:r>
              <a:rPr lang="en-US" dirty="0"/>
              <a:t>Presence of soldiers lead to a feeling of hostility.</a:t>
            </a:r>
          </a:p>
          <a:p>
            <a:r>
              <a:rPr lang="en-US" dirty="0"/>
              <a:t>British soldiers were poorly paid and would often look for other jobs. This forced competition for work between colonists and soldiers.</a:t>
            </a:r>
          </a:p>
          <a:p>
            <a:r>
              <a:rPr lang="en-US" dirty="0"/>
              <a:t>A fight broke out between a colonist and a soldier over a job.</a:t>
            </a:r>
          </a:p>
          <a:p>
            <a:r>
              <a:rPr lang="en-US" dirty="0"/>
              <a:t>This fight lead to a protest at a Customs House where the colonists taunted the guards.</a:t>
            </a:r>
          </a:p>
          <a:p>
            <a:r>
              <a:rPr lang="en-US" dirty="0"/>
              <a:t>The protest turned violent and 5 people were killed. </a:t>
            </a:r>
          </a:p>
          <a:p>
            <a:r>
              <a:rPr lang="en-US" dirty="0"/>
              <a:t>Samuel Adams and others labeled the event the Boston Massacre.(attack on defenseless)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3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7586" name="Picture 2" descr="http://www.history.com/images/media/slideshow/american-revolution-events-and-battles/boston-massac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304800"/>
            <a:ext cx="8615961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778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Tea Party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6" y="1600200"/>
            <a:ext cx="4270375" cy="5029200"/>
          </a:xfrm>
        </p:spPr>
        <p:txBody>
          <a:bodyPr/>
          <a:lstStyle/>
          <a:p>
            <a:r>
              <a:rPr lang="en-US" dirty="0"/>
              <a:t>December 16, 1773.</a:t>
            </a:r>
          </a:p>
          <a:p>
            <a:r>
              <a:rPr lang="en-US" dirty="0"/>
              <a:t>Group of Boston rebels disguised themselves as Native Americans and dumped about 18,000 pounds of tea into the Boston Harbor.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1682" name="Picture 2" descr="http://4.bp.blogspot.com/-Lyery_g-a10/UZLJZNxgstI/AAAAAAAAsXs/n8mMYvlQlXM/s400/boston-tea-party-luis-arcas-brau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2057400"/>
            <a:ext cx="4522837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268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III: Revolution Incoming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and Indian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379622"/>
            <a:ext cx="10086446" cy="4852736"/>
          </a:xfrm>
        </p:spPr>
        <p:txBody>
          <a:bodyPr>
            <a:normAutofit/>
          </a:bodyPr>
          <a:lstStyle/>
          <a:p>
            <a:r>
              <a:rPr lang="en-US" sz="3600" dirty="0"/>
              <a:t>Rivals for an empire:</a:t>
            </a:r>
          </a:p>
          <a:p>
            <a:pPr lvl="1"/>
            <a:r>
              <a:rPr lang="en-US" sz="3200" dirty="0"/>
              <a:t>In 1750’s France was Britain's biggest rival in the struggle to build a world empire. Major area of contention was the Ohio river valley. </a:t>
            </a:r>
          </a:p>
          <a:p>
            <a:pPr lvl="1"/>
            <a:r>
              <a:rPr lang="en-US" sz="3200" dirty="0"/>
              <a:t>Colonists favored Britain because they still thought of themselves as British. </a:t>
            </a:r>
          </a:p>
          <a:p>
            <a:pPr lvl="1"/>
            <a:r>
              <a:rPr lang="en-US" sz="3200" dirty="0"/>
              <a:t>Colonies wanted to expand westward due to crowding Atlantic seaboard.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Intolerable 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37" y="1690688"/>
            <a:ext cx="6541168" cy="4351338"/>
          </a:xfrm>
        </p:spPr>
        <p:txBody>
          <a:bodyPr/>
          <a:lstStyle/>
          <a:p>
            <a:r>
              <a:rPr lang="en-US" dirty="0"/>
              <a:t>King George III was infuriated by the Boston Tea Party.</a:t>
            </a:r>
          </a:p>
          <a:p>
            <a:r>
              <a:rPr lang="en-US" dirty="0"/>
              <a:t>1774 Parliament responded by passing a series of measures that the colonists called the Intolerable Acts. </a:t>
            </a:r>
          </a:p>
          <a:p>
            <a:pPr lvl="1"/>
            <a:r>
              <a:rPr lang="en-US" dirty="0"/>
              <a:t>Shut Down Boston Harbor</a:t>
            </a:r>
          </a:p>
          <a:p>
            <a:pPr lvl="1"/>
            <a:r>
              <a:rPr lang="en-US" dirty="0"/>
              <a:t>Quartering Act</a:t>
            </a:r>
          </a:p>
          <a:p>
            <a:pPr lvl="1"/>
            <a:r>
              <a:rPr lang="en-US" dirty="0"/>
              <a:t>Boston placed under rule of General Thomas Gage. Martial law enacted! 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07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Continental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result of intolerable acts the first Continental Congress met in September 1774.(Philadelphia)</a:t>
            </a:r>
          </a:p>
          <a:p>
            <a:r>
              <a:rPr lang="en-US" dirty="0"/>
              <a:t>Drew up declaration of colonial rights.</a:t>
            </a:r>
          </a:p>
          <a:p>
            <a:r>
              <a:rPr lang="en-US" dirty="0"/>
              <a:t>Defended the right to run their own affairs.</a:t>
            </a:r>
          </a:p>
          <a:p>
            <a:r>
              <a:rPr lang="en-US" dirty="0"/>
              <a:t>Stated that if British used force against the colonies, the colonies should fight back.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7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Fighting Erupts at Lexington and Concord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First Continental Congress many New England towns started military preparations. </a:t>
            </a:r>
          </a:p>
          <a:p>
            <a:r>
              <a:rPr lang="en-US" dirty="0"/>
              <a:t>Minutemen or civilian soldiers began to quietly stockpile firearms and gunpowder.</a:t>
            </a:r>
          </a:p>
          <a:p>
            <a:r>
              <a:rPr lang="en-US" dirty="0"/>
              <a:t>General Gage learns about these activities and prepared to strike back against the colonists.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7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Concord, By The Lexington Road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Spring of 1775 was a cold one in New England. Food was scarce. General Gage was forced to put his army on strict rations and British morale was low. </a:t>
            </a:r>
          </a:p>
          <a:p>
            <a:r>
              <a:rPr lang="en-US" dirty="0"/>
              <a:t>Gage became concerned about reports brought back to him about weapons hidden outside Boston. </a:t>
            </a:r>
          </a:p>
          <a:p>
            <a:r>
              <a:rPr lang="en-US" dirty="0"/>
              <a:t>Gage sent soldiers to investigate and they returned with maps detailing where the weapons were. They also heard that John Hancock and Samuel Adams were staying in Lexington.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60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Regulars are Coming!”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Gage drew up orders for his men to march along Lexington Road to Concord to seize and destroy all munitions.</a:t>
            </a:r>
          </a:p>
          <a:p>
            <a:r>
              <a:rPr lang="en-US" dirty="0"/>
              <a:t>As general Gage began to ready his troops the minutemen were watching. </a:t>
            </a:r>
          </a:p>
          <a:p>
            <a:r>
              <a:rPr lang="en-US" dirty="0"/>
              <a:t>Paul Revere a member of the Sons of Liberty was tasked with warning Adams and Hancock to evacuate Lexington.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8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Regulars are Coming!”(Continued)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Night of April 18, 1775 Paul Revere, William Dawes, and Samuel Prescott rode out to spread word that 700 British Regulars were headed for Concord</a:t>
            </a:r>
          </a:p>
          <a:p>
            <a:r>
              <a:rPr lang="en-US" dirty="0"/>
              <a:t>Countryside rang with church bells, gunshots and other prearranged signals to warn the citizens about the British.</a:t>
            </a:r>
          </a:p>
          <a:p>
            <a:r>
              <a:rPr lang="en-US" dirty="0"/>
              <a:t>Revere warned Adams and Hancock to flee but he was captured later by the British. However he was let go once gunshots were heard.(so general could travel faster)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0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26" name="Picture 2" descr="http://upload.wikimedia.org/wikipedia/commons/e/e2/Paul_Revere's_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304801"/>
            <a:ext cx="6002357" cy="6354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376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3DB0-65BF-4B6F-AC80-EB1E41E89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Online Media ^0 3">
            <a:hlinkClick r:id="" action="ppaction://media"/>
            <a:extLst>
              <a:ext uri="{FF2B5EF4-FFF2-40B4-BE49-F238E27FC236}">
                <a16:creationId xmlns:a16="http://schemas.microsoft.com/office/drawing/2014/main" id="{51DA7309-A759-4DD5-8047-F68823AE23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90775" y="990600"/>
            <a:ext cx="82137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1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Fighting Erupts at Lexington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April 19, 1775 troops had reached Lexington. </a:t>
            </a:r>
          </a:p>
          <a:p>
            <a:r>
              <a:rPr lang="en-US" dirty="0"/>
              <a:t>At their arrival the troops saw 70 minutemen ready to fire. They asked them to surrender and they did but didn’t lay down their guns.</a:t>
            </a:r>
          </a:p>
          <a:p>
            <a:r>
              <a:rPr lang="en-US" dirty="0"/>
              <a:t>Someone fired and a battle started.</a:t>
            </a:r>
          </a:p>
          <a:p>
            <a:r>
              <a:rPr lang="en-US" dirty="0"/>
              <a:t>8 minutemen were killed and only 1 British soldier was killed. </a:t>
            </a:r>
          </a:p>
          <a:p>
            <a:r>
              <a:rPr lang="en-US" dirty="0"/>
              <a:t>Battle lasted about 15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2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FE9B-9124-447F-8201-431FD9B5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A7FE-87E9-4D91-8604-FA845540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lexington and concord">
            <a:extLst>
              <a:ext uri="{FF2B5EF4-FFF2-40B4-BE49-F238E27FC236}">
                <a16:creationId xmlns:a16="http://schemas.microsoft.com/office/drawing/2014/main" id="{5E73C091-40AB-4C61-9E93-B58BF859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842963"/>
            <a:ext cx="102774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71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in North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French settled Quebec in 1608.(Jamestown 1607)</a:t>
            </a:r>
          </a:p>
          <a:p>
            <a:r>
              <a:rPr lang="en-US" sz="2800" dirty="0"/>
              <a:t>In Quebec French priests and traders spread into the heart of the continent. </a:t>
            </a:r>
          </a:p>
          <a:p>
            <a:r>
              <a:rPr lang="en-US" sz="2800" dirty="0"/>
              <a:t>1682 Claimed the entire Mississippi Valley. Named it Louisiana after King Louis XIV.  (14)</a:t>
            </a:r>
          </a:p>
          <a:p>
            <a:r>
              <a:rPr lang="en-US" sz="2800" dirty="0"/>
              <a:t>Very few French in “New France” 70,000 to Britain's 1,000,000.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30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Concord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Lexington the British marched onto Concord. Upon arrival they found only an empty arsenal.</a:t>
            </a:r>
          </a:p>
          <a:p>
            <a:r>
              <a:rPr lang="en-US" dirty="0"/>
              <a:t>The British intended to march back to Boston but about 3-4 thousand minutemen had assembled and began to attack the British.(shot from behind stone walls and trees)</a:t>
            </a:r>
          </a:p>
          <a:p>
            <a:r>
              <a:rPr lang="en-US" dirty="0"/>
              <a:t>British were slaughtered.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21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8F7E-1801-48C8-8CF3-15622EC9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A291-6F7E-470F-B350-D657CAE67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Battle of Concord">
            <a:extLst>
              <a:ext uri="{FF2B5EF4-FFF2-40B4-BE49-F238E27FC236}">
                <a16:creationId xmlns:a16="http://schemas.microsoft.com/office/drawing/2014/main" id="{25B92DEF-9141-49B5-96E9-48A43EDC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18" y="548422"/>
            <a:ext cx="7691535" cy="569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9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French-Native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French differed from British in relations with Natives Americans. </a:t>
            </a:r>
          </a:p>
          <a:p>
            <a:r>
              <a:rPr lang="en-US" dirty="0"/>
              <a:t>French colonies typically included Fur Traders and Catholic Priests who wanted to convert Natives. (</a:t>
            </a:r>
            <a:r>
              <a:rPr lang="en-US" dirty="0" err="1"/>
              <a:t>british</a:t>
            </a:r>
            <a:r>
              <a:rPr lang="en-US" dirty="0"/>
              <a:t> wanted to build towns, raise families)</a:t>
            </a:r>
          </a:p>
          <a:p>
            <a:r>
              <a:rPr lang="en-US" dirty="0"/>
              <a:t>Developed friendly relationships with natives. Let the native </a:t>
            </a:r>
            <a:r>
              <a:rPr lang="en-US" dirty="0" err="1"/>
              <a:t>americans</a:t>
            </a:r>
            <a:r>
              <a:rPr lang="en-US" dirty="0"/>
              <a:t> do the hunting and traded with them for fur. (PROFIT!) </a:t>
            </a:r>
          </a:p>
          <a:p>
            <a:r>
              <a:rPr lang="en-US" dirty="0"/>
              <a:t>French helped friendly tribes defeat other tribes. 1609 helped Algonquin defeat Mohawk Iroquois.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62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Britain Defeats an Old Enemy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05" y="1618945"/>
            <a:ext cx="5310088" cy="5118739"/>
          </a:xfrm>
        </p:spPr>
        <p:txBody>
          <a:bodyPr/>
          <a:lstStyle/>
          <a:p>
            <a:r>
              <a:rPr lang="en-US" sz="2800" dirty="0"/>
              <a:t>France and Great Britain both are trying to gain resources in North America.</a:t>
            </a:r>
          </a:p>
          <a:p>
            <a:r>
              <a:rPr lang="en-US" sz="2800" dirty="0"/>
              <a:t>Disagreement begins at Fort Duquesne.</a:t>
            </a:r>
          </a:p>
          <a:p>
            <a:r>
              <a:rPr lang="en-US" sz="2800" dirty="0"/>
              <a:t>Located where the Allegheny and Monongahela rivers join to form the Ohio. (modern day Pittsburg)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2" name="Picture 4" descr="http://www.brooklineconnection.com/history/Facts/images/FrenchIndian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3947160" cy="493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05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Defeated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825626" y="1600200"/>
            <a:ext cx="4194175" cy="5257800"/>
          </a:xfrm>
        </p:spPr>
        <p:txBody>
          <a:bodyPr/>
          <a:lstStyle/>
          <a:p>
            <a:r>
              <a:rPr lang="en-US" sz="2000" dirty="0"/>
              <a:t>British had previously granted 200,000 acres of land to the Ohio country to a group of wealthy planters. </a:t>
            </a:r>
          </a:p>
          <a:p>
            <a:r>
              <a:rPr lang="en-US" sz="2000" dirty="0"/>
              <a:t>Virginia governor sent militia. (small group of citizens with weapons)</a:t>
            </a:r>
          </a:p>
          <a:p>
            <a:r>
              <a:rPr lang="en-US" sz="2000" dirty="0"/>
              <a:t>Group was lead by George Washington(22 years old).</a:t>
            </a:r>
          </a:p>
          <a:p>
            <a:r>
              <a:rPr lang="en-US" sz="2000" dirty="0"/>
              <a:t>Washington and his men attacked the French but were defeated. Washington surrenders and the French and Indian war begins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710AB-46A6-4FAA-9F6F-24AEB2B60F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8130" name="AutoShape 2" descr="data:image/jpeg;base64,/9j/4AAQSkZJRgABAQAAAQABAAD/2wCEAAkGBhQSERUUEhQUFBUVFRUUFBcXFBQXFBUUFBQXFBQUFBQXHCYeFxkjGRQUHy8gJCcpLCwsFR4xNTAqNSYrLCkBCQoKDgwOGg8PGiwcHB8sKSkpKSksLCksLCkpLCksKSwsLCwsLCksLCksKSwpKSwpLCksKSwpKSwsKSksLCwsLP/AABEIAPoAygMBIgACEQEDEQH/xAAbAAABBQEBAAAAAAAAAAAAAAACAAEDBAUGB//EADsQAAEDAgMECQIFAwMFAAAAAAEAAhEDIQQSMQVBUWEGEyJxgZGhscEy8EJSYnLRI4LxBzPhFBaistL/xAAaAQADAQEBAQAAAAAAAAAAAAAAAQIDBAUG/8QAJREAAgICAgIBBAMAAAAAAAAAAAECEQMSITEEQSITUWHwMoHB/9oADAMBAAIRAxEAPwDgCEixEmWNhQwakGokiiwAIRpJiUAMSnhIBElYwS2yQaiTgJWFASmhS9UkKaLCiINRBik6ru80urPLzRY6IsiJrURpngmARYDJiicEg1FiGASRFqaEWFAlOCiTEJ2IcJBJIJgPuQpy5NCAAlIuShCUAFnSTAJEoAcJ5TFIBJjFKkYwo2UY1UiKbGAKadOnhPUdgJ0k6KHYkydJOhWPKR5pQnRQWRuozoojI1VhOCk4/YRAHJI30d4UQUAOmhHCZAgQnSTFUA6GESGEAJAQjTORYCQlqOUzWyUWAqbFYYwAc07WQnATSvkYwCQSISVCHTJ0kDEnDUyMJgCWpZUUp0CAASRFCQkMZOAmARAIsKEENSlPejJTpNWMqhPKmqU5E79/PmoVmJjJBqcBJAAEJ4TFyUqmICUxKeEoQAYYp6VLfu+UDApyYAH3JULljE5DKcpOWwhkiE0ogEwGRBqQajhAABM9wAkqPEYxrBc34b1k4rHO1Np0HJNKyXKjWp1wSRcRxCkBXNtqEtJ/UPZynLSBIcZ3Qq1I3N5N3rO2XjHOJa68NLp32171PjcOS4yeyGkjd2gY9CClqyt0WoTgKHBt7McD5GBI85VkBTRdkcIgiDUglQ7GUVWmp4RU2zLeOnfu/jxUyXAyiAkU79UyhCAeECkJQKyR4SGqT0TGqGUT0mXvuujhICyIFKJQghIRgpwFsSRhqUI8iCu05TGsGPJMRTxe1WssBmdw3DvKysRtWo7flHBtvXVMAI5omOaNVoopGLk2QYZkmTuuhrOLirD3z9LYCuYPZNV/0UKj/wBrHH2CdpdipvpFahRAF9D6GZB56KYYePxNjjm+NZ8FYxOzqlP/AHKdRn7mOb7hZ2Ip+Sdp9E8rhlrZtVoqwCbNN/zTAI8phaDqwLXj6iC9rRxzmfK8z3rnKNFxcAyS4mABrK6R1DqWZnFjnEZnZXNcMx+hljv+onSGxxUSlXBcYW7HwwtAiZcXGbC8SfLTU303BiMQGuAbJ4u3G8R6+iDCVcrQDcfm/Udc0c+Kg2i51hMhp4RfcIRRVmsiyqWtRgoA1ZpmoKQCNwTQkxkONp3BH4h/5DX+fFVFo1Wyw8iHfB9/RZzgoEwZ1QI3KNUSEpqYUTVJSEkLORSLcWTORvMkpBi0iuAYIEo2hLKpWMQMEBE2mpAxSMYqJszsR0fbUMjsn0KzcZsnqn5TBOWbbuC6ugy6xdvNOYkyDuO5wTcmhapgdE6VPry6uHOazQNY5w7yANF7p0a2phatOaD2OAtAsWngRqCvGNm7NrjDMNIAiqS6DPaI0DiNAe/eux6KYF+GxDnvY1v9HO/KSWSDG8kg8pIXLkezs68cKjR6ZiOre0tflIO50EHwK8t6adB8O7M6k0Unfp+k97d3gsLbONqYyq+plJY0wBe/Aa6m/DRPhsTTNFpYKlFzpyyHgOI1BY5zgRcXBm9wFmm18kaOC/i/ZxOKwjqNTtA2nTeDYx4FHisUzq4aHEmO04AQBBiATNwtrbtMmkHOEEGRPDeufrEQBBB/EN1967cU91bOHLD6bpD4eodziN3Hz4hTmq8w1xloPnBsJ4KhTBCu4avuctjnOjwNfrGX1bY925SliydnV+rqNJ0Nj3G3uugqUIKyao3i7RTLUJCsOagNNSWAwCe+x7jZZdUQYWt1Sz8c3+o7vnzEqH2DKrkOVEUKogQ0U2G1++EqCVZw3wf4+VEikTsKNpUbQpSU7LoKmFMxqipKwAnFiaJGtUzGJqbVaZSWhAqFJZnSnBvytcyYjK6PT75Lfo0FoMwYcIIkJNWOweijgcNSbElrR5xdWtpYksw1Un6qjwyeDW6jzJUmyGtp5twE/YWFtfb9Y020zh5AcTmFw4Try3LjlZ6UHHhmj0b2Tkbnb9Lrnw0V/H7Fplzar3TkOZokxI5blX6I4h/UPD25e2S0G3ZIm3jKz9u4k5XSbblNlapnK9LdpB5cBEfT5/4XJwSYnN8LWx1HOQN0yUBw7KIDjod2/kunDJRj+WcXkQ2l+EVsHs8veWAS7hx3wjxOxqjDDmEeBVrYNF1WsHNsc2Y8gDK7l1YrfZnJomee08K82grsQOy2dYEq64zuUBppOVlKNFV7FCQr7xZQZFJRXhZu1mQ8c2j0stWpTuqO12WYe8exUsbMhyHKicEKogSsYff3fIVcqzhd/d8hZyKj2StRZroJS3oNS1TerDCqbTZWaSaEy7RC0sOyVm0VoYNaJmbRqUKMaLTw9BUcI5bFAhDEZeOwju21riybyBJ04FYlLa9RrCwVKLni3bY5r44CLeK6nbLsjRV1DbPjcD+Lw+Vj1MRhCc1s2s7iuaa5O3BLjqwdm4mtlcarWtbFodJny0WFtrHSptrdIm/TT005LDL5MuPcN6iXQ7I3NtG8+yxKlAurAXIN4m8A3jyW9ln5PAcBzVLAVhTx9I7pDTym0eq1wHPmdo7XCYbq6TRAmNYGbLqA6N6FzVexbIcRwsqVRbmIMpiE0oHvSYyOq9NlUBejD0hj1GwFnbUH9NvJ3wVfcVU2s3+l/cPYpMKMFyUIihTRACtYYa93sQqytYH6o4gj0KiRUex4SCkczVBCmzWiRit0uKpNVlr7BIo0abJV6gYWZQcr9JxWqM2bOFetjDPXM1MfToiar2t4AnteDRdZuO/1DawRQaXO3OcIaOeXU+i1UHIwlNROt6RdJGYZgZZ1WoIa3gN73cvdcZjuilR4bWw4zMe0Oy72ki4HjIWFh3vrOq16pLj9IJ3vfa3INm3ML1/oAWVKOTe0zHJ1wR5keCyeu+n7ZpFyUNzyZ+zK4saZndINu4KbD7HqTLwZ8l7xithNIsAfJcztfZTWi+XuHbPg0WnzUuFcFLJZ5tVGUWEndw5x/K53ENLXB+/MIPP6v/ldbtlw7VsrB9UmXOjRpPPgFzG1qTjTpO3vdUP/AKQPJTCSU6Rco3Gz0HA7TbiKOcHtgAPHA8e4qJ7lzGAwbqYABOeO1E2B/AI1PH/hXm16oEktO+5sB3q3mjY1406s1mneqtcqPC44PbaxFiJt3jkiIlVd8mTTTpldOE7ks4CBjyoNsf7Q/cPYqTrxKq7WrSwD9XwVLYNcGMnhCFLCozK+9T4V0OB5qAFSMKmQ0WqpuhzJVjdRlyijclDlPSVQFT0zAk2CQF9tdtMZnGAPM8gsfHdJ6juzTORvEfUfFZ+0Maajv0iwCrALtxY6XJx5cn2E9xJkkk89UmNJMbz9wkQruwa4ZiaTjpnA3WzdkG+8Eg+C2k9Yt/Y518nRt1MP1TWUd4lz/wB0SR4QG/2ruP8ATio8YjIwTaTMgBsiTI0ifUjeFxDr1SD+Fr/Yx7rvv9PcX1deoMriH02y5oJLcpm/AGfReDGTeSLb75PpHhivHklzVHpteqIuAYF/C5Xn/TDpPSbmY2Z0MQNd1ib8pPcul2xjgBnBgAkEO4xII07l47i6pqvLtS5xd4E2C6fJyuNJHJ4XjrLJ7dIz8fVdWMRDZsPclauDwQdTGZv0v7BPNsGB5eSgweEzugaHf+kanx/hbLbRA/RSbz/E88guaHPL9HqSxRiqXb/UQ/8ASNa2+gu4/BWRWq9a78tNomOMaEq7tLEAnJMtbJcfzHn4rGxeOFOk7i/23D0Cpcy1iY5PjG2VsdtXq3gMjNEu4Cd33wWns3bDalpDXcD8FcgTJJOpuU7ZGi9SGJRjR4WTM5Ss7uu6FSq1bwsvZ+3jGSpfg7eOR4q3WPqsJpp0bwakhVavBR42pLR3/CAlNiDoFHscuisAjzIQUlqYkTSpGqJiNpRIEWHO0UTnX0RFRrNG65RK08lV2jibZR4qcvgSsmsSbq8cbdkZJUqBK09j7INdxJOVjbvdr3NA3lZkaLpujuMzUXM303B8bnNdYzxgj1C0z5JQxuUezHFjU8ijLoh/7abN6jo5U5PqQrlDZ1CkQQHVHC4LwIB45dPMlXevm/8AkcjyVDEuiea8p+Rmnw5f4e3DwvHitkuUDQcaj6j95BHf+I+gK77ohtZtKi46TVkkbwGNyj1d5rkuilMFwn8x+P4XdP6JhzD1Tsk3tdoPdqNO7hC3hje2y9cHNkzRUHjl7MrpZ0pNRjmCw+bi53nU+AXLZstOB9TyGjlP1HwEjxXT4zomGSXuzmZj6WjmbknuWLQo5n5j9LDItawI08fZTkxSb2kV4+WKahD+y/g8N1bQN5F/0tQYqvlY5+hIys5N495hSNcXSTvuf2jQeKyNp4mRJtMnwFgob1XB6LeztlHFOgRvNzyG4Lm9pYvPUto23jvPwtXHVjH6nen2FDjME0YYPyiWvDSYvDmmJPe1dPjpQpv2eV5k3O0vRjynBQOciavTTPIaCIWns/Ey3KdRp3LMUuFqw4FZzjaNMbpmuCmrG6cKGoZXIlydMmKU+ZBKLKrozIGI2oUgmxEwN0DnJpTPKlLk0TIsTU3KmVJUKiebStoqjOTsFg1Wj0brRWg6Pa5vpI9QFQYLeKfCVslRjvyuB8ijJHaDiKL1kmdRTqcPvco8U7iirGHngbjxUGKevKhH5I96WRPHfstbAxYae4z3yvR9m9IgGRIBEfK8r2bRzA8QtOXwd8DjBW31ljk0ccvGllgpHSba2+Xy1ly638lUOsDGhp/ceMf591nbNqZpJEAW8rk/fFFTrF7ifHwH0hRlyuRr4+BY++y9XrEmJiO074b981h47E5nEnQfGgVzHYjKIGpv48SsOs7M4MHioxw2ds1zZaVILC0TUdmOim6QY9tOj1IALn5XH9AaZaf3H271bFRtGmXHRonvO4LjMTiXVHlzjJcZK6sMfqT2fS6OHyJaR0Xb7DYpA5ABA8UY0XoI8ySHJQsdBRByag3M4AcUmOKNii+WjyQOcndYQoyVzpezaTDKJRtR5kMRCSnBTEppVCJCUJKRKGEhlao1RPNlbeyVTcLrRCYYHZVaoVOXWUDzKoR0dHE5qbHcBB8LJYl1vBZ+yavZLfEfKtV39lcbhUjsjkuBY2cYFvFaVQ9mx1+wsfB1IWjSqTfguTPD5Wd2DN8NSd9XK2B3d4FyfEpU6/Vsne66qvfJHD4UOKryYSjBsJ5aBr1tXHU6JbMp6uOp0VPFVLgb1eokAAbgJPyuiUahS9nNCVyt+jP6TYyA2n/c72H3zWLh2yU2PxXWVHO4m3ICw9FLhRYrtxw0gkcM5bybDiY7yURNkNN1kxK0MxFyv7PoQMx1Oncq+DwkmTp78loPKzm74KSrkFxumchKcqUgCaUSBqeUmACRTBKExDynlMAkSgYphQV6W8KcoZQgM6oVFmWjXwwdpY+hWbVplpuIWqdiLezq8OHOy0arrLEouWqypIUSjzZcZcUT0nWV3rIEeao0TF/JOXyueUbZvGVItGrAJ4qpUr5RO9IulZ+LqyYCuGMmeQnwtSSXKTaeNhkDUiPBQ03ZWrOxVbMfZa6W7Mt2lRCwK402Vak1WLmy0IGY6yuYfCzc6e6fD4MC5vy/lWXOUSf2Ggs8aKN700pBilILHlKUJRQgQTSnzIZSlIdgp5ShOQmIEFNKfKkQgBApnogmKQwQ5ItBEG4RwlCYio7A8LoqbYVhIJ2AhUTGonyjgmFEHilwVZHWxECBqq7G8VaOGaibRbwKdpCdso4h82GirtpE6XWx1bB+Ee6kDhut6I3CjPpYA74HurDKQbpr6qVzkMItsQiU0p0+RIAEeZDlR5bIAjzJwU0I2tVC5GCdKEkhksIXBEmqaKQAakQnSQABTSjchcmA8JQmboiCQCITQiKZuqABISaiKVNAxikApAmQBG5JxRjVRvTQgZRsamapmpsSATyicgcpXJQpREIWowhghurRGmhTkpcgNHBNCSRVC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2" name="AutoShape 4" descr="data:image/jpeg;base64,/9j/4AAQSkZJRgABAQAAAQABAAD/2wCEAAkGBhQSERUUEhQUFBUVFRUUFBcXFBQXFBUUFBQXFBQUFBQXHCYeFxkjGRQUHy8gJCcpLCwsFR4xNTAqNSYrLCkBCQoKDgwOGg8PGiwcHB8sKSkpKSksLCksLCkpLCksKSwsLCwsLCksLCksKSwpKSwpLCksKSwpKSwsKSksLCwsLP/AABEIAPoAygMBIgACEQEDEQH/xAAbAAABBQEBAAAAAAAAAAAAAAACAAEDBAUGB//EADsQAAEDAgMECQIFAwMFAAAAAAEAAhEDIQQSMQVBUWEGEyJxgZGhscEy8EJSYnLRI4LxBzPhFBaistL/xAAaAQADAQEBAQAAAAAAAAAAAAAAAQIDBAUG/8QAJREAAgICAgIBBAMAAAAAAAAAAAECEQMSITEEQSITUWHwMoHB/9oADAMBAAIRAxEAPwDgCEixEmWNhQwakGokiiwAIRpJiUAMSnhIBElYwS2yQaiTgJWFASmhS9UkKaLCiINRBik6ru80urPLzRY6IsiJrURpngmARYDJiicEg1FiGASRFqaEWFAlOCiTEJ2IcJBJIJgPuQpy5NCAAlIuShCUAFnSTAJEoAcJ5TFIBJjFKkYwo2UY1UiKbGAKadOnhPUdgJ0k6KHYkydJOhWPKR5pQnRQWRuozoojI1VhOCk4/YRAHJI30d4UQUAOmhHCZAgQnSTFUA6GESGEAJAQjTORYCQlqOUzWyUWAqbFYYwAc07WQnATSvkYwCQSISVCHTJ0kDEnDUyMJgCWpZUUp0CAASRFCQkMZOAmARAIsKEENSlPejJTpNWMqhPKmqU5E79/PmoVmJjJBqcBJAAEJ4TFyUqmICUxKeEoQAYYp6VLfu+UDApyYAH3JULljE5DKcpOWwhkiE0ogEwGRBqQajhAABM9wAkqPEYxrBc34b1k4rHO1Np0HJNKyXKjWp1wSRcRxCkBXNtqEtJ/UPZynLSBIcZ3Qq1I3N5N3rO2XjHOJa68NLp32171PjcOS4yeyGkjd2gY9CClqyt0WoTgKHBt7McD5GBI85VkBTRdkcIgiDUglQ7GUVWmp4RU2zLeOnfu/jxUyXAyiAkU79UyhCAeECkJQKyR4SGqT0TGqGUT0mXvuujhICyIFKJQghIRgpwFsSRhqUI8iCu05TGsGPJMRTxe1WssBmdw3DvKysRtWo7flHBtvXVMAI5omOaNVoopGLk2QYZkmTuuhrOLirD3z9LYCuYPZNV/0UKj/wBrHH2CdpdipvpFahRAF9D6GZB56KYYePxNjjm+NZ8FYxOzqlP/AHKdRn7mOb7hZ2Ip+Sdp9E8rhlrZtVoqwCbNN/zTAI8phaDqwLXj6iC9rRxzmfK8z3rnKNFxcAyS4mABrK6R1DqWZnFjnEZnZXNcMx+hljv+onSGxxUSlXBcYW7HwwtAiZcXGbC8SfLTU303BiMQGuAbJ4u3G8R6+iDCVcrQDcfm/Udc0c+Kg2i51hMhp4RfcIRRVmsiyqWtRgoA1ZpmoKQCNwTQkxkONp3BH4h/5DX+fFVFo1Wyw8iHfB9/RZzgoEwZ1QI3KNUSEpqYUTVJSEkLORSLcWTORvMkpBi0iuAYIEo2hLKpWMQMEBE2mpAxSMYqJszsR0fbUMjsn0KzcZsnqn5TBOWbbuC6ugy6xdvNOYkyDuO5wTcmhapgdE6VPry6uHOazQNY5w7yANF7p0a2phatOaD2OAtAsWngRqCvGNm7NrjDMNIAiqS6DPaI0DiNAe/eux6KYF+GxDnvY1v9HO/KSWSDG8kg8pIXLkezs68cKjR6ZiOre0tflIO50EHwK8t6adB8O7M6k0Unfp+k97d3gsLbONqYyq+plJY0wBe/Aa6m/DRPhsTTNFpYKlFzpyyHgOI1BY5zgRcXBm9wFmm18kaOC/i/ZxOKwjqNTtA2nTeDYx4FHisUzq4aHEmO04AQBBiATNwtrbtMmkHOEEGRPDeufrEQBBB/EN1967cU91bOHLD6bpD4eodziN3Hz4hTmq8w1xloPnBsJ4KhTBCu4avuctjnOjwNfrGX1bY925SliydnV+rqNJ0Nj3G3uugqUIKyao3i7RTLUJCsOagNNSWAwCe+x7jZZdUQYWt1Sz8c3+o7vnzEqH2DKrkOVEUKogQ0U2G1++EqCVZw3wf4+VEikTsKNpUbQpSU7LoKmFMxqipKwAnFiaJGtUzGJqbVaZSWhAqFJZnSnBvytcyYjK6PT75Lfo0FoMwYcIIkJNWOweijgcNSbElrR5xdWtpYksw1Un6qjwyeDW6jzJUmyGtp5twE/YWFtfb9Y020zh5AcTmFw4Try3LjlZ6UHHhmj0b2Tkbnb9Lrnw0V/H7Fplzar3TkOZokxI5blX6I4h/UPD25e2S0G3ZIm3jKz9u4k5XSbblNlapnK9LdpB5cBEfT5/4XJwSYnN8LWx1HOQN0yUBw7KIDjod2/kunDJRj+WcXkQ2l+EVsHs8veWAS7hx3wjxOxqjDDmEeBVrYNF1WsHNsc2Y8gDK7l1YrfZnJomee08K82grsQOy2dYEq64zuUBppOVlKNFV7FCQr7xZQZFJRXhZu1mQ8c2j0stWpTuqO12WYe8exUsbMhyHKicEKogSsYff3fIVcqzhd/d8hZyKj2StRZroJS3oNS1TerDCqbTZWaSaEy7RC0sOyVm0VoYNaJmbRqUKMaLTw9BUcI5bFAhDEZeOwju21riybyBJ04FYlLa9RrCwVKLni3bY5r44CLeK6nbLsjRV1DbPjcD+Lw+Vj1MRhCc1s2s7iuaa5O3BLjqwdm4mtlcarWtbFodJny0WFtrHSptrdIm/TT005LDL5MuPcN6iXQ7I3NtG8+yxKlAurAXIN4m8A3jyW9ln5PAcBzVLAVhTx9I7pDTym0eq1wHPmdo7XCYbq6TRAmNYGbLqA6N6FzVexbIcRwsqVRbmIMpiE0oHvSYyOq9NlUBejD0hj1GwFnbUH9NvJ3wVfcVU2s3+l/cPYpMKMFyUIihTRACtYYa93sQqytYH6o4gj0KiRUex4SCkczVBCmzWiRit0uKpNVlr7BIo0abJV6gYWZQcr9JxWqM2bOFetjDPXM1MfToiar2t4AnteDRdZuO/1DawRQaXO3OcIaOeXU+i1UHIwlNROt6RdJGYZgZZ1WoIa3gN73cvdcZjuilR4bWw4zMe0Oy72ki4HjIWFh3vrOq16pLj9IJ3vfa3INm3ML1/oAWVKOTe0zHJ1wR5keCyeu+n7ZpFyUNzyZ+zK4saZndINu4KbD7HqTLwZ8l7xithNIsAfJcztfZTWi+XuHbPg0WnzUuFcFLJZ5tVGUWEndw5x/K53ENLXB+/MIPP6v/ldbtlw7VsrB9UmXOjRpPPgFzG1qTjTpO3vdUP/AKQPJTCSU6Rco3Gz0HA7TbiKOcHtgAPHA8e4qJ7lzGAwbqYABOeO1E2B/AI1PH/hXm16oEktO+5sB3q3mjY1406s1mneqtcqPC44PbaxFiJt3jkiIlVd8mTTTpldOE7ks4CBjyoNsf7Q/cPYqTrxKq7WrSwD9XwVLYNcGMnhCFLCozK+9T4V0OB5qAFSMKmQ0WqpuhzJVjdRlyijclDlPSVQFT0zAk2CQF9tdtMZnGAPM8gsfHdJ6juzTORvEfUfFZ+0Maajv0iwCrALtxY6XJx5cn2E9xJkkk89UmNJMbz9wkQruwa4ZiaTjpnA3WzdkG+8Eg+C2k9Yt/Y518nRt1MP1TWUd4lz/wB0SR4QG/2ruP8ATio8YjIwTaTMgBsiTI0ifUjeFxDr1SD+Fr/Yx7rvv9PcX1deoMriH02y5oJLcpm/AGfReDGTeSLb75PpHhivHklzVHpteqIuAYF/C5Xn/TDpPSbmY2Z0MQNd1ib8pPcul2xjgBnBgAkEO4xII07l47i6pqvLtS5xd4E2C6fJyuNJHJ4XjrLJ7dIz8fVdWMRDZsPclauDwQdTGZv0v7BPNsGB5eSgweEzugaHf+kanx/hbLbRA/RSbz/E88guaHPL9HqSxRiqXb/UQ/8ASNa2+gu4/BWRWq9a78tNomOMaEq7tLEAnJMtbJcfzHn4rGxeOFOk7i/23D0Cpcy1iY5PjG2VsdtXq3gMjNEu4Cd33wWns3bDalpDXcD8FcgTJJOpuU7ZGi9SGJRjR4WTM5Ss7uu6FSq1bwsvZ+3jGSpfg7eOR4q3WPqsJpp0bwakhVavBR42pLR3/CAlNiDoFHscuisAjzIQUlqYkTSpGqJiNpRIEWHO0UTnX0RFRrNG65RK08lV2jibZR4qcvgSsmsSbq8cbdkZJUqBK09j7INdxJOVjbvdr3NA3lZkaLpujuMzUXM303B8bnNdYzxgj1C0z5JQxuUezHFjU8ijLoh/7abN6jo5U5PqQrlDZ1CkQQHVHC4LwIB45dPMlXevm/8AkcjyVDEuiea8p+Rmnw5f4e3DwvHitkuUDQcaj6j95BHf+I+gK77ohtZtKi46TVkkbwGNyj1d5rkuilMFwn8x+P4XdP6JhzD1Tsk3tdoPdqNO7hC3hje2y9cHNkzRUHjl7MrpZ0pNRjmCw+bi53nU+AXLZstOB9TyGjlP1HwEjxXT4zomGSXuzmZj6WjmbknuWLQo5n5j9LDItawI08fZTkxSb2kV4+WKahD+y/g8N1bQN5F/0tQYqvlY5+hIys5N495hSNcXSTvuf2jQeKyNp4mRJtMnwFgob1XB6LeztlHFOgRvNzyG4Lm9pYvPUto23jvPwtXHVjH6nen2FDjME0YYPyiWvDSYvDmmJPe1dPjpQpv2eV5k3O0vRjynBQOciavTTPIaCIWns/Ey3KdRp3LMUuFqw4FZzjaNMbpmuCmrG6cKGoZXIlydMmKU+ZBKLKrozIGI2oUgmxEwN0DnJpTPKlLk0TIsTU3KmVJUKiebStoqjOTsFg1Wj0brRWg6Pa5vpI9QFQYLeKfCVslRjvyuB8ijJHaDiKL1kmdRTqcPvco8U7iirGHngbjxUGKevKhH5I96WRPHfstbAxYae4z3yvR9m9IgGRIBEfK8r2bRzA8QtOXwd8DjBW31ljk0ccvGllgpHSba2+Xy1ly638lUOsDGhp/ceMf591nbNqZpJEAW8rk/fFFTrF7ifHwH0hRlyuRr4+BY++y9XrEmJiO074b981h47E5nEnQfGgVzHYjKIGpv48SsOs7M4MHioxw2ds1zZaVILC0TUdmOim6QY9tOj1IALn5XH9AaZaf3H271bFRtGmXHRonvO4LjMTiXVHlzjJcZK6sMfqT2fS6OHyJaR0Xb7DYpA5ABA8UY0XoI8ySHJQsdBRByag3M4AcUmOKNii+WjyQOcndYQoyVzpezaTDKJRtR5kMRCSnBTEppVCJCUJKRKGEhlao1RPNlbeyVTcLrRCYYHZVaoVOXWUDzKoR0dHE5qbHcBB8LJYl1vBZ+yavZLfEfKtV39lcbhUjsjkuBY2cYFvFaVQ9mx1+wsfB1IWjSqTfguTPD5Wd2DN8NSd9XK2B3d4FyfEpU6/Vsne66qvfJHD4UOKryYSjBsJ5aBr1tXHU6JbMp6uOp0VPFVLgb1eokAAbgJPyuiUahS9nNCVyt+jP6TYyA2n/c72H3zWLh2yU2PxXWVHO4m3ICw9FLhRYrtxw0gkcM5bybDiY7yURNkNN1kxK0MxFyv7PoQMx1Oncq+DwkmTp78loPKzm74KSrkFxumchKcqUgCaUSBqeUmACRTBKExDynlMAkSgYphQV6W8KcoZQgM6oVFmWjXwwdpY+hWbVplpuIWqdiLezq8OHOy0arrLEouWqypIUSjzZcZcUT0nWV3rIEeao0TF/JOXyueUbZvGVItGrAJ4qpUr5RO9IulZ+LqyYCuGMmeQnwtSSXKTaeNhkDUiPBQ03ZWrOxVbMfZa6W7Mt2lRCwK402Vak1WLmy0IGY6yuYfCzc6e6fD4MC5vy/lWXOUSf2Ggs8aKN700pBilILHlKUJRQgQTSnzIZSlIdgp5ShOQmIEFNKfKkQgBApnogmKQwQ5ItBEG4RwlCYio7A8LoqbYVhIJ2AhUTGonyjgmFEHilwVZHWxECBqq7G8VaOGaibRbwKdpCdso4h82GirtpE6XWx1bB+Ee6kDhut6I3CjPpYA74HurDKQbpr6qVzkMItsQiU0p0+RIAEeZDlR5bIAjzJwU0I2tVC5GCdKEkhksIXBEmqaKQAakQnSQABTSjchcmA8JQmboiCQCITQiKZuqABISaiKVNAxikApAmQBG5JxRjVRvTQgZRsamapmpsSATyicgcpXJQpREIWowhghurRGmhTkpcgNHBNCSRVC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AutoShape 6" descr="data:image/jpeg;base64,/9j/4AAQSkZJRgABAQAAAQABAAD/2wCEAAkGBhQSERUUEhQUFBUVFRUUFBcXFBQXFBUUFBQXFBQUFBQXHCYeFxkjGRQUHy8gJCcpLCwsFR4xNTAqNSYrLCkBCQoKDgwOGg8PGiwcHB8sKSkpKSksLCksLCkpLCksKSwsLCwsLCksLCksKSwpKSwpLCksKSwpKSwsKSksLCwsLP/AABEIAPoAygMBIgACEQEDEQH/xAAbAAABBQEBAAAAAAAAAAAAAAACAAEDBAUGB//EADsQAAEDAgMECQIFAwMFAAAAAAEAAhEDIQQSMQVBUWEGEyJxgZGhscEy8EJSYnLRI4LxBzPhFBaistL/xAAaAQADAQEBAQAAAAAAAAAAAAAAAQIDBAUG/8QAJREAAgICAgIBBAMAAAAAAAAAAAECEQMSITEEQSITUWHwMoHB/9oADAMBAAIRAxEAPwDgCEixEmWNhQwakGokiiwAIRpJiUAMSnhIBElYwS2yQaiTgJWFASmhS9UkKaLCiINRBik6ru80urPLzRY6IsiJrURpngmARYDJiicEg1FiGASRFqaEWFAlOCiTEJ2IcJBJIJgPuQpy5NCAAlIuShCUAFnSTAJEoAcJ5TFIBJjFKkYwo2UY1UiKbGAKadOnhPUdgJ0k6KHYkydJOhWPKR5pQnRQWRuozoojI1VhOCk4/YRAHJI30d4UQUAOmhHCZAgQnSTFUA6GESGEAJAQjTORYCQlqOUzWyUWAqbFYYwAc07WQnATSvkYwCQSISVCHTJ0kDEnDUyMJgCWpZUUp0CAASRFCQkMZOAmARAIsKEENSlPejJTpNWMqhPKmqU5E79/PmoVmJjJBqcBJAAEJ4TFyUqmICUxKeEoQAYYp6VLfu+UDApyYAH3JULljE5DKcpOWwhkiE0ogEwGRBqQajhAABM9wAkqPEYxrBc34b1k4rHO1Np0HJNKyXKjWp1wSRcRxCkBXNtqEtJ/UPZynLSBIcZ3Qq1I3N5N3rO2XjHOJa68NLp32171PjcOS4yeyGkjd2gY9CClqyt0WoTgKHBt7McD5GBI85VkBTRdkcIgiDUglQ7GUVWmp4RU2zLeOnfu/jxUyXAyiAkU79UyhCAeECkJQKyR4SGqT0TGqGUT0mXvuujhICyIFKJQghIRgpwFsSRhqUI8iCu05TGsGPJMRTxe1WssBmdw3DvKysRtWo7flHBtvXVMAI5omOaNVoopGLk2QYZkmTuuhrOLirD3z9LYCuYPZNV/0UKj/wBrHH2CdpdipvpFahRAF9D6GZB56KYYePxNjjm+NZ8FYxOzqlP/AHKdRn7mOb7hZ2Ip+Sdp9E8rhlrZtVoqwCbNN/zTAI8phaDqwLXj6iC9rRxzmfK8z3rnKNFxcAyS4mABrK6R1DqWZnFjnEZnZXNcMx+hljv+onSGxxUSlXBcYW7HwwtAiZcXGbC8SfLTU303BiMQGuAbJ4u3G8R6+iDCVcrQDcfm/Udc0c+Kg2i51hMhp4RfcIRRVmsiyqWtRgoA1ZpmoKQCNwTQkxkONp3BH4h/5DX+fFVFo1Wyw8iHfB9/RZzgoEwZ1QI3KNUSEpqYUTVJSEkLORSLcWTORvMkpBi0iuAYIEo2hLKpWMQMEBE2mpAxSMYqJszsR0fbUMjsn0KzcZsnqn5TBOWbbuC6ugy6xdvNOYkyDuO5wTcmhapgdE6VPry6uHOazQNY5w7yANF7p0a2phatOaD2OAtAsWngRqCvGNm7NrjDMNIAiqS6DPaI0DiNAe/eux6KYF+GxDnvY1v9HO/KSWSDG8kg8pIXLkezs68cKjR6ZiOre0tflIO50EHwK8t6adB8O7M6k0Unfp+k97d3gsLbONqYyq+plJY0wBe/Aa6m/DRPhsTTNFpYKlFzpyyHgOI1BY5zgRcXBm9wFmm18kaOC/i/ZxOKwjqNTtA2nTeDYx4FHisUzq4aHEmO04AQBBiATNwtrbtMmkHOEEGRPDeufrEQBBB/EN1967cU91bOHLD6bpD4eodziN3Hz4hTmq8w1xloPnBsJ4KhTBCu4avuctjnOjwNfrGX1bY925SliydnV+rqNJ0Nj3G3uugqUIKyao3i7RTLUJCsOagNNSWAwCe+x7jZZdUQYWt1Sz8c3+o7vnzEqH2DKrkOVEUKogQ0U2G1++EqCVZw3wf4+VEikTsKNpUbQpSU7LoKmFMxqipKwAnFiaJGtUzGJqbVaZSWhAqFJZnSnBvytcyYjK6PT75Lfo0FoMwYcIIkJNWOweijgcNSbElrR5xdWtpYksw1Un6qjwyeDW6jzJUmyGtp5twE/YWFtfb9Y020zh5AcTmFw4Try3LjlZ6UHHhmj0b2Tkbnb9Lrnw0V/H7Fplzar3TkOZokxI5blX6I4h/UPD25e2S0G3ZIm3jKz9u4k5XSbblNlapnK9LdpB5cBEfT5/4XJwSYnN8LWx1HOQN0yUBw7KIDjod2/kunDJRj+WcXkQ2l+EVsHs8veWAS7hx3wjxOxqjDDmEeBVrYNF1WsHNsc2Y8gDK7l1YrfZnJomee08K82grsQOy2dYEq64zuUBppOVlKNFV7FCQr7xZQZFJRXhZu1mQ8c2j0stWpTuqO12WYe8exUsbMhyHKicEKogSsYff3fIVcqzhd/d8hZyKj2StRZroJS3oNS1TerDCqbTZWaSaEy7RC0sOyVm0VoYNaJmbRqUKMaLTw9BUcI5bFAhDEZeOwju21riybyBJ04FYlLa9RrCwVKLni3bY5r44CLeK6nbLsjRV1DbPjcD+Lw+Vj1MRhCc1s2s7iuaa5O3BLjqwdm4mtlcarWtbFodJny0WFtrHSptrdIm/TT005LDL5MuPcN6iXQ7I3NtG8+yxKlAurAXIN4m8A3jyW9ln5PAcBzVLAVhTx9I7pDTym0eq1wHPmdo7XCYbq6TRAmNYGbLqA6N6FzVexbIcRwsqVRbmIMpiE0oHvSYyOq9NlUBejD0hj1GwFnbUH9NvJ3wVfcVU2s3+l/cPYpMKMFyUIihTRACtYYa93sQqytYH6o4gj0KiRUex4SCkczVBCmzWiRit0uKpNVlr7BIo0abJV6gYWZQcr9JxWqM2bOFetjDPXM1MfToiar2t4AnteDRdZuO/1DawRQaXO3OcIaOeXU+i1UHIwlNROt6RdJGYZgZZ1WoIa3gN73cvdcZjuilR4bWw4zMe0Oy72ki4HjIWFh3vrOq16pLj9IJ3vfa3INm3ML1/oAWVKOTe0zHJ1wR5keCyeu+n7ZpFyUNzyZ+zK4saZndINu4KbD7HqTLwZ8l7xithNIsAfJcztfZTWi+XuHbPg0WnzUuFcFLJZ5tVGUWEndw5x/K53ENLXB+/MIPP6v/ldbtlw7VsrB9UmXOjRpPPgFzG1qTjTpO3vdUP/AKQPJTCSU6Rco3Gz0HA7TbiKOcHtgAPHA8e4qJ7lzGAwbqYABOeO1E2B/AI1PH/hXm16oEktO+5sB3q3mjY1406s1mneqtcqPC44PbaxFiJt3jkiIlVd8mTTTpldOE7ks4CBjyoNsf7Q/cPYqTrxKq7WrSwD9XwVLYNcGMnhCFLCozK+9T4V0OB5qAFSMKmQ0WqpuhzJVjdRlyijclDlPSVQFT0zAk2CQF9tdtMZnGAPM8gsfHdJ6juzTORvEfUfFZ+0Maajv0iwCrALtxY6XJx5cn2E9xJkkk89UmNJMbz9wkQruwa4ZiaTjpnA3WzdkG+8Eg+C2k9Yt/Y518nRt1MP1TWUd4lz/wB0SR4QG/2ruP8ATio8YjIwTaTMgBsiTI0ifUjeFxDr1SD+Fr/Yx7rvv9PcX1deoMriH02y5oJLcpm/AGfReDGTeSLb75PpHhivHklzVHpteqIuAYF/C5Xn/TDpPSbmY2Z0MQNd1ib8pPcul2xjgBnBgAkEO4xII07l47i6pqvLtS5xd4E2C6fJyuNJHJ4XjrLJ7dIz8fVdWMRDZsPclauDwQdTGZv0v7BPNsGB5eSgweEzugaHf+kanx/hbLbRA/RSbz/E88guaHPL9HqSxRiqXb/UQ/8ASNa2+gu4/BWRWq9a78tNomOMaEq7tLEAnJMtbJcfzHn4rGxeOFOk7i/23D0Cpcy1iY5PjG2VsdtXq3gMjNEu4Cd33wWns3bDalpDXcD8FcgTJJOpuU7ZGi9SGJRjR4WTM5Ss7uu6FSq1bwsvZ+3jGSpfg7eOR4q3WPqsJpp0bwakhVavBR42pLR3/CAlNiDoFHscuisAjzIQUlqYkTSpGqJiNpRIEWHO0UTnX0RFRrNG65RK08lV2jibZR4qcvgSsmsSbq8cbdkZJUqBK09j7INdxJOVjbvdr3NA3lZkaLpujuMzUXM303B8bnNdYzxgj1C0z5JQxuUezHFjU8ijLoh/7abN6jo5U5PqQrlDZ1CkQQHVHC4LwIB45dPMlXevm/8AkcjyVDEuiea8p+Rmnw5f4e3DwvHitkuUDQcaj6j95BHf+I+gK77ohtZtKi46TVkkbwGNyj1d5rkuilMFwn8x+P4XdP6JhzD1Tsk3tdoPdqNO7hC3hje2y9cHNkzRUHjl7MrpZ0pNRjmCw+bi53nU+AXLZstOB9TyGjlP1HwEjxXT4zomGSXuzmZj6WjmbknuWLQo5n5j9LDItawI08fZTkxSb2kV4+WKahD+y/g8N1bQN5F/0tQYqvlY5+hIys5N495hSNcXSTvuf2jQeKyNp4mRJtMnwFgob1XB6LeztlHFOgRvNzyG4Lm9pYvPUto23jvPwtXHVjH6nen2FDjME0YYPyiWvDSYvDmmJPe1dPjpQpv2eV5k3O0vRjynBQOciavTTPIaCIWns/Ey3KdRp3LMUuFqw4FZzjaNMbpmuCmrG6cKGoZXIlydMmKU+ZBKLKrozIGI2oUgmxEwN0DnJpTPKlLk0TIsTU3KmVJUKiebStoqjOTsFg1Wj0brRWg6Pa5vpI9QFQYLeKfCVslRjvyuB8ijJHaDiKL1kmdRTqcPvco8U7iirGHngbjxUGKevKhH5I96WRPHfstbAxYae4z3yvR9m9IgGRIBEfK8r2bRzA8QtOXwd8DjBW31ljk0ccvGllgpHSba2+Xy1ly638lUOsDGhp/ceMf591nbNqZpJEAW8rk/fFFTrF7ifHwH0hRlyuRr4+BY++y9XrEmJiO074b981h47E5nEnQfGgVzHYjKIGpv48SsOs7M4MHioxw2ds1zZaVILC0TUdmOim6QY9tOj1IALn5XH9AaZaf3H271bFRtGmXHRonvO4LjMTiXVHlzjJcZK6sMfqT2fS6OHyJaR0Xb7DYpA5ABA8UY0XoI8ySHJQsdBRByag3M4AcUmOKNii+WjyQOcndYQoyVzpezaTDKJRtR5kMRCSnBTEppVCJCUJKRKGEhlao1RPNlbeyVTcLrRCYYHZVaoVOXWUDzKoR0dHE5qbHcBB8LJYl1vBZ+yavZLfEfKtV39lcbhUjsjkuBY2cYFvFaVQ9mx1+wsfB1IWjSqTfguTPD5Wd2DN8NSd9XK2B3d4FyfEpU6/Vsne66qvfJHD4UOKryYSjBsJ5aBr1tXHU6JbMp6uOp0VPFVLgb1eokAAbgJPyuiUahS9nNCVyt+jP6TYyA2n/c72H3zWLh2yU2PxXWVHO4m3ICw9FLhRYrtxw0gkcM5bybDiY7yURNkNN1kxK0MxFyv7PoQMx1Oncq+DwkmTp78loPKzm74KSrkFxumchKcqUgCaUSBqeUmACRTBKExDynlMAkSgYphQV6W8KcoZQgM6oVFmWjXwwdpY+hWbVplpuIWqdiLezq8OHOy0arrLEouWqypIUSjzZcZcUT0nWV3rIEeao0TF/JOXyueUbZvGVItGrAJ4qpUr5RO9IulZ+LqyYCuGMmeQnwtSSXKTaeNhkDUiPBQ03ZWrOxVbMfZa6W7Mt2lRCwK402Vak1WLmy0IGY6yuYfCzc6e6fD4MC5vy/lWXOUSf2Ggs8aKN700pBilILHlKUJRQgQTSnzIZSlIdgp5ShOQmIEFNKfKkQgBApnogmKQwQ5ItBEG4RwlCYio7A8LoqbYVhIJ2AhUTGonyjgmFEHilwVZHWxECBqq7G8VaOGaibRbwKdpCdso4h82GirtpE6XWx1bB+Ee6kDhut6I3CjPpYA74HurDKQbpr6qVzkMItsQiU0p0+RIAEeZDlR5bIAjzJwU0I2tVC5GCdKEkhksIXBEmqaKQAakQnSQABTSjchcmA8JQmboiCQCITQiKZuqABISaiKVNAxikApAmQBG5JxRjVRvTQgZRsamapmpsSATyicgcpXJQpREIWowhghurRGmhTkpcgNHBNCSRVC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AutoShape 8" descr="data:image/jpeg;base64,/9j/4AAQSkZJRgABAQAAAQABAAD/2wCEAAkGBhQSERUUEhQUFBUVFRUUFBcXFBQXFBUUFBQXFBQUFBQXHCYeFxkjGRQUHy8gJCcpLCwsFR4xNTAqNSYrLCkBCQoKDgwOGg8PGiwcHB8sKSkpKSksLCksLCkpLCksKSwsLCwsLCksLCksKSwpKSwpLCksKSwpKSwsKSksLCwsLP/AABEIAPoAygMBIgACEQEDEQH/xAAbAAABBQEBAAAAAAAAAAAAAAACAAEDBAUGB//EADsQAAEDAgMECQIFAwMFAAAAAAEAAhEDIQQSMQVBUWEGEyJxgZGhscEy8EJSYnLRI4LxBzPhFBaistL/xAAaAQADAQEBAQAAAAAAAAAAAAAAAQIDBAUG/8QAJREAAgICAgIBBAMAAAAAAAAAAAECEQMSITEEQSITUWHwMoHB/9oADAMBAAIRAxEAPwDgCEixEmWNhQwakGokiiwAIRpJiUAMSnhIBElYwS2yQaiTgJWFASmhS9UkKaLCiINRBik6ru80urPLzRY6IsiJrURpngmARYDJiicEg1FiGASRFqaEWFAlOCiTEJ2IcJBJIJgPuQpy5NCAAlIuShCUAFnSTAJEoAcJ5TFIBJjFKkYwo2UY1UiKbGAKadOnhPUdgJ0k6KHYkydJOhWPKR5pQnRQWRuozoojI1VhOCk4/YRAHJI30d4UQUAOmhHCZAgQnSTFUA6GESGEAJAQjTORYCQlqOUzWyUWAqbFYYwAc07WQnATSvkYwCQSISVCHTJ0kDEnDUyMJgCWpZUUp0CAASRFCQkMZOAmARAIsKEENSlPejJTpNWMqhPKmqU5E79/PmoVmJjJBqcBJAAEJ4TFyUqmICUxKeEoQAYYp6VLfu+UDApyYAH3JULljE5DKcpOWwhkiE0ogEwGRBqQajhAABM9wAkqPEYxrBc34b1k4rHO1Np0HJNKyXKjWp1wSRcRxCkBXNtqEtJ/UPZynLSBIcZ3Qq1I3N5N3rO2XjHOJa68NLp32171PjcOS4yeyGkjd2gY9CClqyt0WoTgKHBt7McD5GBI85VkBTRdkcIgiDUglQ7GUVWmp4RU2zLeOnfu/jxUyXAyiAkU79UyhCAeECkJQKyR4SGqT0TGqGUT0mXvuujhICyIFKJQghIRgpwFsSRhqUI8iCu05TGsGPJMRTxe1WssBmdw3DvKysRtWo7flHBtvXVMAI5omOaNVoopGLk2QYZkmTuuhrOLirD3z9LYCuYPZNV/0UKj/wBrHH2CdpdipvpFahRAF9D6GZB56KYYePxNjjm+NZ8FYxOzqlP/AHKdRn7mOb7hZ2Ip+Sdp9E8rhlrZtVoqwCbNN/zTAI8phaDqwLXj6iC9rRxzmfK8z3rnKNFxcAyS4mABrK6R1DqWZnFjnEZnZXNcMx+hljv+onSGxxUSlXBcYW7HwwtAiZcXGbC8SfLTU303BiMQGuAbJ4u3G8R6+iDCVcrQDcfm/Udc0c+Kg2i51hMhp4RfcIRRVmsiyqWtRgoA1ZpmoKQCNwTQkxkONp3BH4h/5DX+fFVFo1Wyw8iHfB9/RZzgoEwZ1QI3KNUSEpqYUTVJSEkLORSLcWTORvMkpBi0iuAYIEo2hLKpWMQMEBE2mpAxSMYqJszsR0fbUMjsn0KzcZsnqn5TBOWbbuC6ugy6xdvNOYkyDuO5wTcmhapgdE6VPry6uHOazQNY5w7yANF7p0a2phatOaD2OAtAsWngRqCvGNm7NrjDMNIAiqS6DPaI0DiNAe/eux6KYF+GxDnvY1v9HO/KSWSDG8kg8pIXLkezs68cKjR6ZiOre0tflIO50EHwK8t6adB8O7M6k0Unfp+k97d3gsLbONqYyq+plJY0wBe/Aa6m/DRPhsTTNFpYKlFzpyyHgOI1BY5zgRcXBm9wFmm18kaOC/i/ZxOKwjqNTtA2nTeDYx4FHisUzq4aHEmO04AQBBiATNwtrbtMmkHOEEGRPDeufrEQBBB/EN1967cU91bOHLD6bpD4eodziN3Hz4hTmq8w1xloPnBsJ4KhTBCu4avuctjnOjwNfrGX1bY925SliydnV+rqNJ0Nj3G3uugqUIKyao3i7RTLUJCsOagNNSWAwCe+x7jZZdUQYWt1Sz8c3+o7vnzEqH2DKrkOVEUKogQ0U2G1++EqCVZw3wf4+VEikTsKNpUbQpSU7LoKmFMxqipKwAnFiaJGtUzGJqbVaZSWhAqFJZnSnBvytcyYjK6PT75Lfo0FoMwYcIIkJNWOweijgcNSbElrR5xdWtpYksw1Un6qjwyeDW6jzJUmyGtp5twE/YWFtfb9Y020zh5AcTmFw4Try3LjlZ6UHHhmj0b2Tkbnb9Lrnw0V/H7Fplzar3TkOZokxI5blX6I4h/UPD25e2S0G3ZIm3jKz9u4k5XSbblNlapnK9LdpB5cBEfT5/4XJwSYnN8LWx1HOQN0yUBw7KIDjod2/kunDJRj+WcXkQ2l+EVsHs8veWAS7hx3wjxOxqjDDmEeBVrYNF1WsHNsc2Y8gDK7l1YrfZnJomee08K82grsQOy2dYEq64zuUBppOVlKNFV7FCQr7xZQZFJRXhZu1mQ8c2j0stWpTuqO12WYe8exUsbMhyHKicEKogSsYff3fIVcqzhd/d8hZyKj2StRZroJS3oNS1TerDCqbTZWaSaEy7RC0sOyVm0VoYNaJmbRqUKMaLTw9BUcI5bFAhDEZeOwju21riybyBJ04FYlLa9RrCwVKLni3bY5r44CLeK6nbLsjRV1DbPjcD+Lw+Vj1MRhCc1s2s7iuaa5O3BLjqwdm4mtlcarWtbFodJny0WFtrHSptrdIm/TT005LDL5MuPcN6iXQ7I3NtG8+yxKlAurAXIN4m8A3jyW9ln5PAcBzVLAVhTx9I7pDTym0eq1wHPmdo7XCYbq6TRAmNYGbLqA6N6FzVexbIcRwsqVRbmIMpiE0oHvSYyOq9NlUBejD0hj1GwFnbUH9NvJ3wVfcVU2s3+l/cPYpMKMFyUIihTRACtYYa93sQqytYH6o4gj0KiRUex4SCkczVBCmzWiRit0uKpNVlr7BIo0abJV6gYWZQcr9JxWqM2bOFetjDPXM1MfToiar2t4AnteDRdZuO/1DawRQaXO3OcIaOeXU+i1UHIwlNROt6RdJGYZgZZ1WoIa3gN73cvdcZjuilR4bWw4zMe0Oy72ki4HjIWFh3vrOq16pLj9IJ3vfa3INm3ML1/oAWVKOTe0zHJ1wR5keCyeu+n7ZpFyUNzyZ+zK4saZndINu4KbD7HqTLwZ8l7xithNIsAfJcztfZTWi+XuHbPg0WnzUuFcFLJZ5tVGUWEndw5x/K53ENLXB+/MIPP6v/ldbtlw7VsrB9UmXOjRpPPgFzG1qTjTpO3vdUP/AKQPJTCSU6Rco3Gz0HA7TbiKOcHtgAPHA8e4qJ7lzGAwbqYABOeO1E2B/AI1PH/hXm16oEktO+5sB3q3mjY1406s1mneqtcqPC44PbaxFiJt3jkiIlVd8mTTTpldOE7ks4CBjyoNsf7Q/cPYqTrxKq7WrSwD9XwVLYNcGMnhCFLCozK+9T4V0OB5qAFSMKmQ0WqpuhzJVjdRlyijclDlPSVQFT0zAk2CQF9tdtMZnGAPM8gsfHdJ6juzTORvEfUfFZ+0Maajv0iwCrALtxY6XJx5cn2E9xJkkk89UmNJMbz9wkQruwa4ZiaTjpnA3WzdkG+8Eg+C2k9Yt/Y518nRt1MP1TWUd4lz/wB0SR4QG/2ruP8ATio8YjIwTaTMgBsiTI0ifUjeFxDr1SD+Fr/Yx7rvv9PcX1deoMriH02y5oJLcpm/AGfReDGTeSLb75PpHhivHklzVHpteqIuAYF/C5Xn/TDpPSbmY2Z0MQNd1ib8pPcul2xjgBnBgAkEO4xII07l47i6pqvLtS5xd4E2C6fJyuNJHJ4XjrLJ7dIz8fVdWMRDZsPclauDwQdTGZv0v7BPNsGB5eSgweEzugaHf+kanx/hbLbRA/RSbz/E88guaHPL9HqSxRiqXb/UQ/8ASNa2+gu4/BWRWq9a78tNomOMaEq7tLEAnJMtbJcfzHn4rGxeOFOk7i/23D0Cpcy1iY5PjG2VsdtXq3gMjNEu4Cd33wWns3bDalpDXcD8FcgTJJOpuU7ZGi9SGJRjR4WTM5Ss7uu6FSq1bwsvZ+3jGSpfg7eOR4q3WPqsJpp0bwakhVavBR42pLR3/CAlNiDoFHscuisAjzIQUlqYkTSpGqJiNpRIEWHO0UTnX0RFRrNG65RK08lV2jibZR4qcvgSsmsSbq8cbdkZJUqBK09j7INdxJOVjbvdr3NA3lZkaLpujuMzUXM303B8bnNdYzxgj1C0z5JQxuUezHFjU8ijLoh/7abN6jo5U5PqQrlDZ1CkQQHVHC4LwIB45dPMlXevm/8AkcjyVDEuiea8p+Rmnw5f4e3DwvHitkuUDQcaj6j95BHf+I+gK77ohtZtKi46TVkkbwGNyj1d5rkuilMFwn8x+P4XdP6JhzD1Tsk3tdoPdqNO7hC3hje2y9cHNkzRUHjl7MrpZ0pNRjmCw+bi53nU+AXLZstOB9TyGjlP1HwEjxXT4zomGSXuzmZj6WjmbknuWLQo5n5j9LDItawI08fZTkxSb2kV4+WKahD+y/g8N1bQN5F/0tQYqvlY5+hIys5N495hSNcXSTvuf2jQeKyNp4mRJtMnwFgob1XB6LeztlHFOgRvNzyG4Lm9pYvPUto23jvPwtXHVjH6nen2FDjME0YYPyiWvDSYvDmmJPe1dPjpQpv2eV5k3O0vRjynBQOciavTTPIaCIWns/Ey3KdRp3LMUuFqw4FZzjaNMbpmuCmrG6cKGoZXIlydMmKU+ZBKLKrozIGI2oUgmxEwN0DnJpTPKlLk0TIsTU3KmVJUKiebStoqjOTsFg1Wj0brRWg6Pa5vpI9QFQYLeKfCVslRjvyuB8ijJHaDiKL1kmdRTqcPvco8U7iirGHngbjxUGKevKhH5I96WRPHfstbAxYae4z3yvR9m9IgGRIBEfK8r2bRzA8QtOXwd8DjBW31ljk0ccvGllgpHSba2+Xy1ly638lUOsDGhp/ceMf591nbNqZpJEAW8rk/fFFTrF7ifHwH0hRlyuRr4+BY++y9XrEmJiO074b981h47E5nEnQfGgVzHYjKIGpv48SsOs7M4MHioxw2ds1zZaVILC0TUdmOim6QY9tOj1IALn5XH9AaZaf3H271bFRtGmXHRonvO4LjMTiXVHlzjJcZK6sMfqT2fS6OHyJaR0Xb7DYpA5ABA8UY0XoI8ySHJQsdBRByag3M4AcUmOKNii+WjyQOcndYQoyVzpezaTDKJRtR5kMRCSnBTEppVCJCUJKRKGEhlao1RPNlbeyVTcLrRCYYHZVaoVOXWUDzKoR0dHE5qbHcBB8LJYl1vBZ+yavZLfEfKtV39lcbhUjsjkuBY2cYFvFaVQ9mx1+wsfB1IWjSqTfguTPD5Wd2DN8NSd9XK2B3d4FyfEpU6/Vsne66qvfJHD4UOKryYSjBsJ5aBr1tXHU6JbMp6uOp0VPFVLgb1eokAAbgJPyuiUahS9nNCVyt+jP6TYyA2n/c72H3zWLh2yU2PxXWVHO4m3ICw9FLhRYrtxw0gkcM5bybDiY7yURNkNN1kxK0MxFyv7PoQMx1Oncq+DwkmTp78loPKzm74KSrkFxumchKcqUgCaUSBqeUmACRTBKExDynlMAkSgYphQV6W8KcoZQgM6oVFmWjXwwdpY+hWbVplpuIWqdiLezq8OHOy0arrLEouWqypIUSjzZcZcUT0nWV3rIEeao0TF/JOXyueUbZvGVItGrAJ4qpUr5RO9IulZ+LqyYCuGMmeQnwtSSXKTaeNhkDUiPBQ03ZWrOxVbMfZa6W7Mt2lRCwK402Vak1WLmy0IGY6yuYfCzc6e6fD4MC5vy/lWXOUSf2Ggs8aKN700pBilILHlKUJRQgQTSnzIZSlIdgp5ShOQmIEFNKfKkQgBApnogmKQwQ5ItBEG4RwlCYio7A8LoqbYVhIJ2AhUTGonyjgmFEHilwVZHWxECBqq7G8VaOGaibRbwKdpCdso4h82GirtpE6XWx1bB+Ee6kDhut6I3CjPpYA74HurDKQbpr6qVzkMItsQiU0p0+RIAEeZDlR5bIAjzJwU0I2tVC5GCdKEkhksIXBEmqaKQAakQnSQABTSjchcmA8JQmboiCQCITQiKZuqABISaiKVNAxikApAmQBG5JxRjVRvTQgZRsamapmpsSATyicgcpXJQpREIWowhghurRGmhTkpcgNHBNCSRVC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AutoShape 10" descr="data:image/jpeg;base64,/9j/4AAQSkZJRgABAQAAAQABAAD/2wCEAAkGBhQSERUUEhQUFBUVFRUUFBcXFBQXFBUUFBQXFBQUFBQXHCYeFxkjGRQUHy8gJCcpLCwsFR4xNTAqNSYrLCkBCQoKDgwOGg8PGiwcHB8sKSkpKSksLCksLCkpLCksKSwsLCwsLCksLCksKSwpKSwpLCksKSwpKSwsKSksLCwsLP/AABEIAPoAygMBIgACEQEDEQH/xAAbAAABBQEBAAAAAAAAAAAAAAACAAEDBAUGB//EADsQAAEDAgMECQIFAwMFAAAAAAEAAhEDIQQSMQVBUWEGEyJxgZGhscEy8EJSYnLRI4LxBzPhFBaistL/xAAaAQADAQEBAQAAAAAAAAAAAAAAAQIDBAUG/8QAJREAAgICAgIBBAMAAAAAAAAAAAECEQMSITEEQSITUWHwMoHB/9oADAMBAAIRAxEAPwDgCEixEmWNhQwakGokiiwAIRpJiUAMSnhIBElYwS2yQaiTgJWFASmhS9UkKaLCiINRBik6ru80urPLzRY6IsiJrURpngmARYDJiicEg1FiGASRFqaEWFAlOCiTEJ2IcJBJIJgPuQpy5NCAAlIuShCUAFnSTAJEoAcJ5TFIBJjFKkYwo2UY1UiKbGAKadOnhPUdgJ0k6KHYkydJOhWPKR5pQnRQWRuozoojI1VhOCk4/YRAHJI30d4UQUAOmhHCZAgQnSTFUA6GESGEAJAQjTORYCQlqOUzWyUWAqbFYYwAc07WQnATSvkYwCQSISVCHTJ0kDEnDUyMJgCWpZUUp0CAASRFCQkMZOAmARAIsKEENSlPejJTpNWMqhPKmqU5E79/PmoVmJjJBqcBJAAEJ4TFyUqmICUxKeEoQAYYp6VLfu+UDApyYAH3JULljE5DKcpOWwhkiE0ogEwGRBqQajhAABM9wAkqPEYxrBc34b1k4rHO1Np0HJNKyXKjWp1wSRcRxCkBXNtqEtJ/UPZynLSBIcZ3Qq1I3N5N3rO2XjHOJa68NLp32171PjcOS4yeyGkjd2gY9CClqyt0WoTgKHBt7McD5GBI85VkBTRdkcIgiDUglQ7GUVWmp4RU2zLeOnfu/jxUyXAyiAkU79UyhCAeECkJQKyR4SGqT0TGqGUT0mXvuujhICyIFKJQghIRgpwFsSRhqUI8iCu05TGsGPJMRTxe1WssBmdw3DvKysRtWo7flHBtvXVMAI5omOaNVoopGLk2QYZkmTuuhrOLirD3z9LYCuYPZNV/0UKj/wBrHH2CdpdipvpFahRAF9D6GZB56KYYePxNjjm+NZ8FYxOzqlP/AHKdRn7mOb7hZ2Ip+Sdp9E8rhlrZtVoqwCbNN/zTAI8phaDqwLXj6iC9rRxzmfK8z3rnKNFxcAyS4mABrK6R1DqWZnFjnEZnZXNcMx+hljv+onSGxxUSlXBcYW7HwwtAiZcXGbC8SfLTU303BiMQGuAbJ4u3G8R6+iDCVcrQDcfm/Udc0c+Kg2i51hMhp4RfcIRRVmsiyqWtRgoA1ZpmoKQCNwTQkxkONp3BH4h/5DX+fFVFo1Wyw8iHfB9/RZzgoEwZ1QI3KNUSEpqYUTVJSEkLORSLcWTORvMkpBi0iuAYIEo2hLKpWMQMEBE2mpAxSMYqJszsR0fbUMjsn0KzcZsnqn5TBOWbbuC6ugy6xdvNOYkyDuO5wTcmhapgdE6VPry6uHOazQNY5w7yANF7p0a2phatOaD2OAtAsWngRqCvGNm7NrjDMNIAiqS6DPaI0DiNAe/eux6KYF+GxDnvY1v9HO/KSWSDG8kg8pIXLkezs68cKjR6ZiOre0tflIO50EHwK8t6adB8O7M6k0Unfp+k97d3gsLbONqYyq+plJY0wBe/Aa6m/DRPhsTTNFpYKlFzpyyHgOI1BY5zgRcXBm9wFmm18kaOC/i/ZxOKwjqNTtA2nTeDYx4FHisUzq4aHEmO04AQBBiATNwtrbtMmkHOEEGRPDeufrEQBBB/EN1967cU91bOHLD6bpD4eodziN3Hz4hTmq8w1xloPnBsJ4KhTBCu4avuctjnOjwNfrGX1bY925SliydnV+rqNJ0Nj3G3uugqUIKyao3i7RTLUJCsOagNNSWAwCe+x7jZZdUQYWt1Sz8c3+o7vnzEqH2DKrkOVEUKogQ0U2G1++EqCVZw3wf4+VEikTsKNpUbQpSU7LoKmFMxqipKwAnFiaJGtUzGJqbVaZSWhAqFJZnSnBvytcyYjK6PT75Lfo0FoMwYcIIkJNWOweijgcNSbElrR5xdWtpYksw1Un6qjwyeDW6jzJUmyGtp5twE/YWFtfb9Y020zh5AcTmFw4Try3LjlZ6UHHhmj0b2Tkbnb9Lrnw0V/H7Fplzar3TkOZokxI5blX6I4h/UPD25e2S0G3ZIm3jKz9u4k5XSbblNlapnK9LdpB5cBEfT5/4XJwSYnN8LWx1HOQN0yUBw7KIDjod2/kunDJRj+WcXkQ2l+EVsHs8veWAS7hx3wjxOxqjDDmEeBVrYNF1WsHNsc2Y8gDK7l1YrfZnJomee08K82grsQOy2dYEq64zuUBppOVlKNFV7FCQr7xZQZFJRXhZu1mQ8c2j0stWpTuqO12WYe8exUsbMhyHKicEKogSsYff3fIVcqzhd/d8hZyKj2StRZroJS3oNS1TerDCqbTZWaSaEy7RC0sOyVm0VoYNaJmbRqUKMaLTw9BUcI5bFAhDEZeOwju21riybyBJ04FYlLa9RrCwVKLni3bY5r44CLeK6nbLsjRV1DbPjcD+Lw+Vj1MRhCc1s2s7iuaa5O3BLjqwdm4mtlcarWtbFodJny0WFtrHSptrdIm/TT005LDL5MuPcN6iXQ7I3NtG8+yxKlAurAXIN4m8A3jyW9ln5PAcBzVLAVhTx9I7pDTym0eq1wHPmdo7XCYbq6TRAmNYGbLqA6N6FzVexbIcRwsqVRbmIMpiE0oHvSYyOq9NlUBejD0hj1GwFnbUH9NvJ3wVfcVU2s3+l/cPYpMKMFyUIihTRACtYYa93sQqytYH6o4gj0KiRUex4SCkczVBCmzWiRit0uKpNVlr7BIo0abJV6gYWZQcr9JxWqM2bOFetjDPXM1MfToiar2t4AnteDRdZuO/1DawRQaXO3OcIaOeXU+i1UHIwlNROt6RdJGYZgZZ1WoIa3gN73cvdcZjuilR4bWw4zMe0Oy72ki4HjIWFh3vrOq16pLj9IJ3vfa3INm3ML1/oAWVKOTe0zHJ1wR5keCyeu+n7ZpFyUNzyZ+zK4saZndINu4KbD7HqTLwZ8l7xithNIsAfJcztfZTWi+XuHbPg0WnzUuFcFLJZ5tVGUWEndw5x/K53ENLXB+/MIPP6v/ldbtlw7VsrB9UmXOjRpPPgFzG1qTjTpO3vdUP/AKQPJTCSU6Rco3Gz0HA7TbiKOcHtgAPHA8e4qJ7lzGAwbqYABOeO1E2B/AI1PH/hXm16oEktO+5sB3q3mjY1406s1mneqtcqPC44PbaxFiJt3jkiIlVd8mTTTpldOE7ks4CBjyoNsf7Q/cPYqTrxKq7WrSwD9XwVLYNcGMnhCFLCozK+9T4V0OB5qAFSMKmQ0WqpuhzJVjdRlyijclDlPSVQFT0zAk2CQF9tdtMZnGAPM8gsfHdJ6juzTORvEfUfFZ+0Maajv0iwCrALtxY6XJx5cn2E9xJkkk89UmNJMbz9wkQruwa4ZiaTjpnA3WzdkG+8Eg+C2k9Yt/Y518nRt1MP1TWUd4lz/wB0SR4QG/2ruP8ATio8YjIwTaTMgBsiTI0ifUjeFxDr1SD+Fr/Yx7rvv9PcX1deoMriH02y5oJLcpm/AGfReDGTeSLb75PpHhivHklzVHpteqIuAYF/C5Xn/TDpPSbmY2Z0MQNd1ib8pPcul2xjgBnBgAkEO4xII07l47i6pqvLtS5xd4E2C6fJyuNJHJ4XjrLJ7dIz8fVdWMRDZsPclauDwQdTGZv0v7BPNsGB5eSgweEzugaHf+kanx/hbLbRA/RSbz/E88guaHPL9HqSxRiqXb/UQ/8ASNa2+gu4/BWRWq9a78tNomOMaEq7tLEAnJMtbJcfzHn4rGxeOFOk7i/23D0Cpcy1iY5PjG2VsdtXq3gMjNEu4Cd33wWns3bDalpDXcD8FcgTJJOpuU7ZGi9SGJRjR4WTM5Ss7uu6FSq1bwsvZ+3jGSpfg7eOR4q3WPqsJpp0bwakhVavBR42pLR3/CAlNiDoFHscuisAjzIQUlqYkTSpGqJiNpRIEWHO0UTnX0RFRrNG65RK08lV2jibZR4qcvgSsmsSbq8cbdkZJUqBK09j7INdxJOVjbvdr3NA3lZkaLpujuMzUXM303B8bnNdYzxgj1C0z5JQxuUezHFjU8ijLoh/7abN6jo5U5PqQrlDZ1CkQQHVHC4LwIB45dPMlXevm/8AkcjyVDEuiea8p+Rmnw5f4e3DwvHitkuUDQcaj6j95BHf+I+gK77ohtZtKi46TVkkbwGNyj1d5rkuilMFwn8x+P4XdP6JhzD1Tsk3tdoPdqNO7hC3hje2y9cHNkzRUHjl7MrpZ0pNRjmCw+bi53nU+AXLZstOB9TyGjlP1HwEjxXT4zomGSXuzmZj6WjmbknuWLQo5n5j9LDItawI08fZTkxSb2kV4+WKahD+y/g8N1bQN5F/0tQYqvlY5+hIys5N495hSNcXSTvuf2jQeKyNp4mRJtMnwFgob1XB6LeztlHFOgRvNzyG4Lm9pYvPUto23jvPwtXHVjH6nen2FDjME0YYPyiWvDSYvDmmJPe1dPjpQpv2eV5k3O0vRjynBQOciavTTPIaCIWns/Ey3KdRp3LMUuFqw4FZzjaNMbpmuCmrG6cKGoZXIlydMmKU+ZBKLKrozIGI2oUgmxEwN0DnJpTPKlLk0TIsTU3KmVJUKiebStoqjOTsFg1Wj0brRWg6Pa5vpI9QFQYLeKfCVslRjvyuB8ijJHaDiKL1kmdRTqcPvco8U7iirGHngbjxUGKevKhH5I96WRPHfstbAxYae4z3yvR9m9IgGRIBEfK8r2bRzA8QtOXwd8DjBW31ljk0ccvGllgpHSba2+Xy1ly638lUOsDGhp/ceMf591nbNqZpJEAW8rk/fFFTrF7ifHwH0hRlyuRr4+BY++y9XrEmJiO074b981h47E5nEnQfGgVzHYjKIGpv48SsOs7M4MHioxw2ds1zZaVILC0TUdmOim6QY9tOj1IALn5XH9AaZaf3H271bFRtGmXHRonvO4LjMTiXVHlzjJcZK6sMfqT2fS6OHyJaR0Xb7DYpA5ABA8UY0XoI8ySHJQsdBRByag3M4AcUmOKNii+WjyQOcndYQoyVzpezaTDKJRtR5kMRCSnBTEppVCJCUJKRKGEhlao1RPNlbeyVTcLrRCYYHZVaoVOXWUDzKoR0dHE5qbHcBB8LJYl1vBZ+yavZLfEfKtV39lcbhUjsjkuBY2cYFvFaVQ9mx1+wsfB1IWjSqTfguTPD5Wd2DN8NSd9XK2B3d4FyfEpU6/Vsne66qvfJHD4UOKryYSjBsJ5aBr1tXHU6JbMp6uOp0VPFVLgb1eokAAbgJPyuiUahS9nNCVyt+jP6TYyA2n/c72H3zWLh2yU2PxXWVHO4m3ICw9FLhRYrtxw0gkcM5bybDiY7yURNkNN1kxK0MxFyv7PoQMx1Oncq+DwkmTp78loPKzm74KSrkFxumchKcqUgCaUSBqeUmACRTBKExDynlMAkSgYphQV6W8KcoZQgM6oVFmWjXwwdpY+hWbVplpuIWqdiLezq8OHOy0arrLEouWqypIUSjzZcZcUT0nWV3rIEeao0TF/JOXyueUbZvGVItGrAJ4qpUr5RO9IulZ+LqyYCuGMmeQnwtSSXKTaeNhkDUiPBQ03ZWrOxVbMfZa6W7Mt2lRCwK402Vak1WLmy0IGY6yuYfCzc6e6fD4MC5vy/lWXOUSf2Ggs8aKN700pBilILHlKUJRQgQTSnzIZSlIdgp5ShOQmIEFNKfKkQgBApnogmKQwQ5ItBEG4RwlCYio7A8LoqbYVhIJ2AhUTGonyjgmFEHilwVZHWxECBqq7G8VaOGaibRbwKdpCdso4h82GirtpE6XWx1bB+Ee6kDhut6I3CjPpYA74HurDKQbpr6qVzkMItsQiU0p0+RIAEeZDlR5bIAjzJwU0I2tVC5GCdKEkhksIXBEmqaKQAakQnSQABTSjchcmA8JQmboiCQCITQiKZuqABISaiKVNAxikApAmQBG5JxRjVRvTQgZRsamapmpsSATyicgcpXJQpREIWowhghurRGmhTkpcgNHBNCSRVC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40" name="Picture 12" descr="http://www.acrossthepage.net/wp-content/uploads/2011/02/George_Washington_1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524000"/>
            <a:ext cx="3190875" cy="421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811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Tries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559" y="1447800"/>
            <a:ext cx="6572418" cy="5257800"/>
          </a:xfrm>
        </p:spPr>
        <p:txBody>
          <a:bodyPr/>
          <a:lstStyle/>
          <a:p>
            <a:r>
              <a:rPr lang="en-US" dirty="0"/>
              <a:t>A year after his defeat Washington heads to battle with British General Edward Braddock. </a:t>
            </a:r>
          </a:p>
          <a:p>
            <a:r>
              <a:rPr lang="en-US" dirty="0"/>
              <a:t>Braddock launched attack on Fort Duquesne with nearly 1500 soldiers.</a:t>
            </a:r>
          </a:p>
          <a:p>
            <a:r>
              <a:rPr lang="en-US" dirty="0"/>
              <a:t>Horribly defeated. French and Indian allies fought from behind trees. British stood in straight lines. British Flee battle.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86649-C135-4B60-8AC9-13A5C3AB101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7106" name="AutoShape 2" descr="data:image/jpeg;base64,/9j/4AAQSkZJRgABAQAAAQABAAD/2wCEAAkGBxQTEhUUEhQWFhUXFxgYGBUYGBgXFhQXHBcXGhcYFxUYHCggHB0lHBQVITEhJSksLi4uGB8zODMsNygtLisBCgoKDg0OGhAQGywkICQsLCwsLCwsLCwsLCwsLCwsLCwsLCwtLCwsLCwsLCwsLCwsLCwsLCwsLCwsLCwsLCwsLP/AABEIAQQAwgMBIgACEQEDEQH/xAAcAAABBQEBAQAAAAAAAAAAAAAEAAIDBQYBBwj/xABHEAABAwEGAgcGAwYEAwkBAAABAAIRAwQFEiExQVFhBhMicYGRoTJSscHR8AcUQiNykqKy4UNigsIVM1MXJCU0RHPS4vEW/8QAGQEAAwEBAQAAAAAAAAAAAAAAAAECAwQF/8QAKBEAAgICAgICAQMFAAAAAAAAAAECEQMhEjEEQSJREzJhkUJxgcHw/9oADAMBAAIRAxEAPwCppUSTkEZZ7E+dgpbLZqhMNbmjWXbaJ0hRTICrDdjgQ5zpnZaCxUMKzNGnWY7C4/2Tm/mdWkwmlsH0bDEmVa4AJJCxXWWhzoLiEfaLrrYDifsqAz/SCoHPcQqqg7JPtDtRwQ1FNgHNcrm7y0MLnZrPY1e3bBp9rRTLoqPYSbwoxm1R/mrOdQrSlcbCzG8YGxOJ/ZEeKobwr2Om4BpNXiGnCzaIdvvos+UfVl8ZLsbbRT/wwgXNRVPpdSp+xZaY7ziPfJBKAvPps8+wxrB/lyHwzVKT+iXFfYjTG5UVSmOKdYr2dUzqUqccc2u/kj1RhslN/sYm95DvLIJ8vsfG+iuLAAo2OlXLboOHJwPp80E666jf0z3Zp2g4tA4C45SVaTm+00jvBHxURKZIG5IJz9UhukJk9inEFaWs9oTwCrruAJjdWlsZn5fBC/UN/pBi5JPwri0MzYnpNSaey1Kp0wbsFhJXQoKo0VbpBMmMyuUuk1RojKFnmrhQOi6q364uxbpV+kVRwglUhSQFEz6u8LnWclGUmICiVtXkjbVfLrOxpYXNJ3aB/Uq4DNaKnd7atHA9wAI8QeISdNbGrT0ZO19LX1B2sT9+27FnxgyhP/6Kp+kNb3BQ3ld5pPLTB4EaHuQRpo0MON/1/fPdspaV+vdlUAe3gf7yq5lOU8NhAFrWa3AKtGY/U2dP/wA4Iq77bIVVYK/Vv17LsnfI+B+a5Ub1dUt/TMjuP008EdgnRsbM4nP15+ClFcgken0lZ+zWowM+UyrCjapiddydVDRqpBVsqCRl5IG8bzFCA5jS1+ji2W92WhUlsvENIDBLiQOMlFWKyUrVTZ13a60uyDgMODOcs9IHipbUVbKUXN0uyqaylWGJjg08JxNnv1HjPghKtEtJDhHz5g6EI6vdtGlaHspgtplmbpxOptA/aGTmSAcQ5qejc9oDJpltss+cupQarMt6ebpHBsnLwVRmmrM543F0wK7B2kZaHkvTLNYywggy0zDhp3HgeSbXMPVxfyM30TwUkKapSWhAwBOC4GpEKCxBJdhcAQIaUsl3Cu4UDOEpAJLpagBAot9tJEIRgTixHYuhVLO17SH+HEFZ+0UCwwcxseKvaoyT7IwOaQ4Ajmih2ZxSlsQVZ2y68pZmPd+hVZVHpsk0NMhci6w6yiH/AK6Zh3NpynwMfxnggwFNYrQA8g6OEEfD6eKAJrNVy28VM62Bu/MKvrvwGNeB2PgpqTAw9ZUEvJ7NM7H3njlw8+BARYUn9S01SAarhLGH9I95w+Xhxiw6FXlSol/WNw9hga7c5uxefZJ7gqM9uS8yXHM8URWblOw+KymlJUzaDcXyQ29baKtSrVaXNk4A3TE06kjbfzCGu28atndjpPLHcjqOBG6grVkOXc1cVSomTt2ejXR00s9o7Ftpim+I61uQPedv9UjmFPf9wFrDWouD6WpzhzRtOxHcV5zY7E6oYaNf1HILRtoupUxTD3FuuEnsg8glVPQrTWyLCUlKCktLMqFKSRSCBnSFxpyTpTSUAclKUlwoA60LpC5KcSgBU0XaGgNCEa7NHWpwLQkNdFbW0U13GRCirnJWFxWcFpJTeiUrK+9q7mQGkgZl0auAjs+MqGz3eKrXk5EGAeY4+isb7s7XEFp0BnvkQlaXdWwlg9pxJ7ykzaK+JmLXYqjCRhkcW5/3Va7VWtstjzJII9EL+aJID4dprB9UE8RC8XNbhbr728ZZKCjUOKXHNH2qysaAS0ieZQbGUydHeBHzCQ6YUbWBCaH1a3ZpgnjsPMradDrisNVoLqeN4OYe5zh4tkNPkqi1D/vLiwYWtdIDey3DsIGURChSV0bfifHk2UhuSo2DUIHqfopGWRrdpPNX152kOYAqpwWhytht3OzVleLOwD9/eSpbK8g+KvqnapHkpl2OPRTYTxSTc0lYrQVCSlFB3unyK5+Xf7rvIoAjAXCiBY6nuO/hK4bHU9x3kUgBwV2FN+Tf7rvIrv5R/uu8imAOuwiDd9XZjvIp3/D6vuO8ilYwWc1NUqypf+GVf+m7+Eompdj8PsOnuKLQFVX0Vx0fd2CEI+6qsew7yT2VhZmTVOE7A6nuaM0MIp2V3Sa8BQeBEyDPHaPn5onrsVMHjCzvSqqKjmVNnA+U5ehCtrnrB1BvIQe8CD8EmaQ9odUs2LkgRdoDszuia1uwjLMqa7883ESduHJMpGkqdGG2iyU8BioScjpAWes3RKq2qG1aZjQOAxNjkcx5rc1exYS9jgDTpmp3xBgc9VH0e6TYwGzmVhylujr/ABQ+KfYFc3R8WVz34jEZNnIcED0icwYYEPLZdzgkNJ8AB3NRnS28SG4W+084R8z8fJZtvWVXw6cZ2dDZgRlMbBGNW+TJ8jIoR4IFraIchXdS460ex6t+qhb0fr+56t+q3tHn0yrbqtFd+bDlqEG3o7X9z+Zv1VxYrsqtbBHqPqok0OKM66mZSVobrq+4fT6pLSyaDqnSo/8AQw97nfQKutHSuto0Mb/pk+pKHqU3UiWkh1MzDXEiO456IKnYy7dvmfohRQNtaZvbvvF1SkxxiS3PmdzERtOqndaYGeuuyoLDetGnTYx782iMgSNeQ5qY3rTI7LpA/wArgO6YWfA05Fn+ejYk58PDZKlbg4ZNGsZxnnyQdC96fEcMh6cE6pWYc2ECZyn5FHFBYW6u2RMZ/fyRLKoOYA8zl3KnaKhyxGOEoilQOHtYt+Jjx2S4odhtS3gRkCZiBJ8SuWq3NazE4ta3vI+eqyd6dImUpbTh7hlP6R47+HmsjeN61Kzpc4k+g7uCOJrHG/6jTX10xJllDs/5yc/AbfeixNoruc4lxJM5kmSfFce1NAyVJJFpNaDr1GKhScNsvv8AhXbhtsBzDvJHfv8AXzTbAOsY+lyxN7xqPh6qoY8tM7hV6OZ6kzQufuBJ2CkcZE+yeIIny1KCsVpD9VY06HCoRyyI9QkUi0u23UwzBUqOxHsgOxRny0TOjbiysBsCVX2qk5o/aOB8s/JQtvCGkN9p2+8fLvUNdm3Omr9F3XFS1VatRgJp0B2iNBJzPofAE7omyW0ZNqiW7HUt7lefhzbRRokHMB2N0D2u0P8AaFtL8/D+z1wX0f2Lzn2RNM97Nv8ATHinFejHJJt8jLWK1syBgtOjj81R9Kr5DAWM1zkiOzwzU9osFWxVeotEQ4S1wzaRMSDluPA98qj6S3WfbaMt9fNEUk6YStxtFfRvJ/vu81O28Knvu81WWakREokrakYWFm8anvv8z9UkFJ4JIpAbW8rr6ynw3B4FUFq6LWtjQ4UnOacwWduZ3hufor26bUX0hnmJHiAPlHqtp0WvMdV1bgJZpPA57858wudTcTolBSVnipa5ph4LSNiCD5FPFqPFe92qlTqCH02PHAjEPIhZ+3dCrFV/wcB4sc5seGnoq/MvaM/xtdM8mNok5/28k5lpjT4hbe3/AIZj/ArOHJ7Qf5mx8Fnry6HWqg1z3BjmNBLnNcIAGZJDoKtZIMhxl9AVO3lCXjfLnNhrjBy1yP1+HehWVw5tUBs/s3Qd5JAkD90uVeHRTk/qOXcNT5wiTs3ww4u5dixTl6pxIaFHScmOOI8lJ1WMq1JUlmpyQ2Yk68OPoutpjE0aSUTVogl2EguAIBGjhpPkmYzlTBvzZbUa5uQb7I5bzzI1T76s4kVWezUz7nbj4+qDcdjkQrCx1QaVSm7QdocvswU0ZzimrRVAkZhG2a1kkDEG8zoEKxsjJcFMHTI890GSdFlb7Tlhxl/9I8N0rCNHHc5TuTufvigadMD2h9PNGBxdnGQ5QMuCRV2ay7bcaNCrUGUNOH4DLvIXtnQG39fYaDyZOADy7PyXzxabbjs1Vrc8ODEQNAXD0mB4r138CreX2IsP6HmO7KPWUMP6Uajpz0bbbKGGIqM7VN2hDtIng7IHwOy8hp217exXGJoyx7t2OMb/AHqvfrR7J5CfLP5L53vyq6z260McZZ1tQkHOA5xcI7g7RZz/AGO7w3CaeOf+H9Al62bq35EYTm08kGHq7dZRUpOA/wAN0tM/pImPj5BVJsw5+ZW0JckcXkYvxZHEZiSTup+5KSswLm46+GoW7O/qGnnmPELQNrmm7E3TeAdFjg4gg7gyO8aLWkY2yNNR4wfmFzzWzoxO1RcXb0hY9sio3zHzR46QUhrUZHHF8gV55d1zg1HtmAXEjLY6K/b0P0l+ukM/uk1FCVmub0lsujq7B/GfgF51+JvS9toP5ezumi3Oo8SOteNGiR7LYz4nuzj6b2GnY6bGh7nVX5kZAMZmJyzknIdx4LBa/RCiu0b44vtktkqlrg77hMvFxL+R0jTmnQmk5Z8QtAnHdjamQXaQyU16hgLcAyPjw/uhqdXMDwSKUl2deRiBO2cchmp8eEyNMiO4iR6FCESDxH2UZZKLqjGYRORadABBMSTyI8lRz5O7GW2kHZjX7yUFlcWu9kkQQe4iNfXwVxTukN/5lTP3W6/X0UlrstNrWluJpcYh055agHMI6JUvRm3tLCCND6HcIhuB2uSsatgjE12hg93BypnMLHFrtQYKOxNUwh1IjQmEixxGp7lGwmcld9HbN11qo0zpixO/daC4/CPFJjqxOu0sqV2sMf4ZA0Ie0YmxwBzHDCF7B+CllFOzvAOKHETpOTT815dYXYm2l51LwR4kr1X8Fv8Ayj+PWPHpTWbZc40eh1fZPcfgvAfxLpgXjWPEUyec0mBfQBC+ffxYtBF4EDU0KBHeQQEuzTxpKMrf0S9GH9hzTnkz+lV9voYHkDTbuRVzODXRESzPeXASTyESAOAG6bfUS13h8/mrx6YvKlzk3+4AuqPrBxXF0HEDWe14nOH396LXXPaj1QGsZRtlp6ELEWJkOnitRcdWA8cM/gD/ALVhJWjaDpj7yvN1F7XMaDi79Qc/irWj08e1ocaQJAOeLLyw5+arLbZeuwtGoM+n9kJ0lsTbPZmyZe90eAEn4tHip+LWzRRbnozXSC9X2mu+tVMucZjZo0DRyAQITBmZUhVHUclcxJlV65KCbH0z2hyUz7QyZLJPGYQrzCbWOiZMoofUr4sg0NHLfvKuuiFoZTcX1BLabg4tiZDstPD1VDZ26lWFxn9qWEwHtIPfqPgh7VGbVKy7td7B1R7qNJrGuc4iRGRPutiPMoF9Vznhz4y0gQFsbpuKiwBxY6qTlnBExPskgR3kqwvOyNdTPWMYyk0SYcC4RwaBhG+hlZ36J4+zH1QCGk57HuORCob2s2Km2qNW/s6nePZd46eSvrAQ8ECYMwDrynih7vpA1atB3s1AR3O9ppHNOLp0XKHKJn7C4LT9EKGH8xX92ngB5vP/ANfVZqhQLXlp2JHktsaHU3fT2dXc95/db2WjxyKc9Ifiw55IoobLWihW/wDcA9P7r2b8H6WGxA8SXebiP9i8ToiaD+dY/wBIXvvQKy9VY6bf8rfhiPq93kol0Tk3L/vs1krwz8UmN/PUjh/9NRPeQXx5QvaxUXiH4v2kttNnMZflqc+L3x6KVs08ao5LZWUqmGo090+OR9Cir9ZNImNCD9fiql1YPAcDIIV7bKs0yOR8fBaR1QvIp5Z/3ZlOtSReBvAJLps4SGxtyVtdLhjI2LfmD8lRN5eitLrqdsdxH8pWUlouPaNHYx+0EaSsz0+tuOuKYOVNob/qPad/tHgr63W1tFvWZHBB4EnYa8wF53arS6o9zyc3EknmTJWaW7OuAsQCYXE6ZJBninlUaEHVDcynsATnqMuTJ6OWjVR1n5BOrOkAqKkJQRJ+gmnk2OKVKpge1w2IXGZrlUIG1aNXa71rh3V03YW9mAB2iC0ZyZ9FNZ7qtVUSTUwkZl7iARybqfAInopXkNc50Nw9ozB0yk8MvUK5bflmaO3aCT7tPszyLmAk/wASh90ZerMzTsz6FSHDfXY8v7KG8XYLQHjfCfvyRN7W8VXt6ppFNvGZLuJJMnx4oe+mHBTee6fBJ9m2F7Br5sZbazTaJL3Mwc8YEfzEhanp0Q2q2gz2aNNlLl2W5n1Hkh7vpCrbKNqcOxRoCo47FzMmDvxPkfuqotFoL3PqPMkkk/E/FE2dPgY6lKX1oDumiXubS960EeEgfBfQ1g7NNg07M+ZxR6rxP8N7D1tZhP8Amd3FzsI+Mr2dtclzwWwARhMjtCBmBtExnwSmcSduwq1Vj1bo1Igd5yHqQvIOn1pFW31RlhZhpAbQ1on1Ll6fVtzPeEUyXVD7vVgPM+JZ5rw+2W9tW01XsJLX1HOBOpBJPz8oU0dnhtLJbJKNmDOy3TXzVrWPY8Pkgg+Qi3+xO0D4BaRdpGHlwUM8kutFNjPFJQT9/YXV0HADvY9vtD5+uqsbtPaYeY9clfXE2hVJbXbinTMgeiqKlNlGo6Jwse4CeDXGPHJZt+i0umBdKLXOGmOEu7zoPLPxCoWtUlrr4nEncpnWBSdqSWjoXSVzrCRom5oGNqFRPKnchKzkESdbGkzkpmMhR0QpkyIr2SUguVdE4BJ6Rp6Drps/WswfqDspJiN5jv8ARX9j6M02kdZUE5dluZ8BBd/KsvdNpLH5Z7xz+4Wjf0ntDnfswKYIAENxOPy9ESuznpbLa87vo0qROFzANHOGFzjyBJJz4ga5Qqq39qyniMwOC7WslqriapcQM+0Q0T+6NPFRl8DA6QdCDlqoaLi6LS7GvNmbQZHWV3Nb2jAwUxInL3yfRY+1XgYc0iDmOPLVF39eRc6m1ktDKbRIMGSO1mOJlBXJYPzFoZT/AEky47BozP08VSje2arNKEKTPVfwxu006IqEZ4ZG05EDzJ/lK2NW0QzE/KBJHtEZSYjWOSBsrmsYxjHNhvtAQZlpAEg5RlnuQeKlq2l0jCB2pAJObTxiNIknPYcVL2zFaRVdK7YzqKlN78HXzQB4NDCah9Y8AvFKL8DhBkAnMb81vullRtao4hxw0qNUMYWmD2H4nSYzJzJzWKsNKTmhHRgi29F5Zaoc3I5zpy4oivVhpHI/RMum7+seA3IwT3xn8FHedKpSkVGwduBk7HQp466H59/kt/SAsPI/fiuJv5k8kl0HmE1GthMg56oS+LSYz1cST4mfifRFUrOZk5KmvSrNRw2GQ8MvjJ8VEjfArkBkcVK0KEOhStKg6iRNcmGoutMkAanIDiUBY1x2CDOq9GsHQqkKYNescREuDIwjkHEGe9YG20cD3NOxI8jCaZjN2NpqZqjY3IJwKC4kspuLzKbrkEZQoho4nfgPHZBTYPTZhe3jI+MrXC2UmABzg0gycMEnkREDbVY61BzagxcQRwjktVXubrHGpJw9mQ0Z5gffihmD30TVek1IABtJznDRz3SJ44ZPyVR12IT+qZPNaq7bjpMbiNFmmtaoB4wA75LM31VpCsW0QCNHOHsE74R3znupEV14VWgmW4nOaMJmMOZzha7oDcwaw169Fz2OGRDOsaMyBjpjODE6EQDpKyV33e60WhlL+I8GAyfjHevoKwXeKdOnTb2cIzAiCYgA5bCPJEnSGtmOuvo/ZSzsVMdWSS9jzScHHUBjCA0cGkGFWV7Xa6FICtW7dRzqbRAe6m0EdsVd8wMiJPLbcXrdjKpGJlNxMgOI7bXZdprxmAGhxOewWCtl+WRxLWV6hDScAqMdUAiYipGMic5JOqExNFEL0qmy1mkjCGtExn2nwRPdi9FR0KobmXD75K86QW7rKIawA4gHPcJJcWnM92RnuVBYaHEKV0duJNNUaG6L4NGo19MjEJ2kaEEFbSxW6jbWGnVwtcdGnc65HL0zz5LAsYMshMap5cR9VUYpoz82bWXf0bn/ALOKRz65wnbIx44V1ZdnSe1AACs/IR7S6nxn9nHyj9EJWNrkh7p4n4rYV6bm+0IyyCzF7U8LydnZ/VXN2Vg0CJzSuNHcu42qTpsdC4Gwm4xwUlnpGoY0aM3HYD6oJlJI9Bum0GtQYXODajpGF0glwLWnM8cTSO9YzpVYH06xL2kA77E79rQndK02lwHWAkdswOWRA8IHmoryvd9ZkPzOLFP+nD996DBaAaeidElMDskXTbhAylx0G6DdHaTcPN0ffgml7qbs85gkHQj7lJr3sIccwdtjyVsaLHsaJ7B9h29N3unlsPLgUyJS/girUmVGNiSw5D3qZ0/hnLl3aHWizV3tpdUXAOptmDh7QyMukcAs1VplriNwTpxG48lprvvZ1OhTIEnMZ8ufilIjjRJZ+iRma1RgPAnE8+G/hK5e90spAYXEH9IcCHOzzMEAjxClpdKLUezSDKc7U6cnyM/BWvRS5q1otHXWgkxu6MyM/Z2AkGIzJA3U2GvRe/h/0cFJvX1B+0dHhu0eEyecDYrZ02NkkAAuMkjKTAEnwAUbSAABkBp98eaZWrbAwTv7rd3fe5Cjsrogt9MllTCScWJol0Q05PLTlGkCOBO6wlr6N0muDMDmOIJHaZBA1gy47jVD9JLrr2q0GoGgMADabZPZYJjaJOp70FYujtRlalJDRjaTmZiQTkOQRQ0yS9LI2z2eq/3Wso053c4Yqk/xu/gcshStWH2m5cQVp7/vYVWBhp46YqVHuzzJc5xaWkezhbkO92yH6JXNQqVx1lQ9V/0yIc47NJ9kjjGvDWHHqzplN458egKnUaQHMnMb/QqQvJ9Ftb/6Gg9uhAO7Rkw8I90+ncsbWszmPLXgtI2IzC0g01o4s0pSk5SGmPspLsHj8PokrMiwvS2dZUc/YnLuGQ9AqG2N6zLy5feaLtlSBHFOuCyipU7RIa0TIAmf0+vwUlIzNaiWkg6gwU6jTxTBAA1JRd9UXNquDtQdt0HSfG/9+8JG6drRMyzt/U6eTfqch6o2m2QMsFMZnfPiT+p3JCC1Roxs+J9CYTS59Q7uPw+iZPFvsltFbrHBoENmAOEnU8SeKEtLQCQ0yNu5H2enhyb7e7tmDeDpManZNoUG1HPaCNAA7mBE90hAm/oEYAMz5KevRc0Y5zBgxtwjlsuWy76lP2m5e8JLdOP1Rl11Q5hDs8OTudM//HM908UDctE9lLKlOSOycnj3XbPHAaT57FAde6mXNacgSIMQY4jwCGFR1Nzg1xEEjvgkZrjnzJOpzSbKhH+Bz6hJJOpMlX1w26mynhqhpGIxiAIHEgFZ8I67qQeIImDPDbvCOwnpG4sV9UHltKm52J2WFjGtbvuQcua3dgaKdMDcgTxjae+Z8eSxPRC52tPWOZECMznHDUjOPKVrjaJJJKhoiyw60ROw1WO6cX+6iwU6TsNWpDnHenTBlrc9ycz4hW94Xkykxz3nsMGIj3j+lniV5zZr4m1/mLRTFRrj2hqWaQW7Etjf4ooZaV+lFQiXWKmXECXEOhxgZ4Y3Q1hvisajndSym3C4nC1zQCGnDAmJmPVTW+/bOHEtNd4/cpj4gIS0Xk2pSxtYWeyxxyAcc3EgDuSfRpiXKaV+wNloIBaAC12siYI0I4H6roV/YuilV9idaS00y0F0Py65uZ/ZtjECAN5Dto3zrXK8dVojypOWVmpuDpY+lDKkvZpM9po3z3yWlttms1pYMw4HJpae0MpyykHkRHGF5gaiJu+8alIyx3ePhI+aJY03aM45GlTLZ9wtkxaGRzIn+pJT/wDHrM7N9joucc3OhuZOp9ncpI+QfAxtoql7oE8AOK1F1XKWNA63C4wXDOBwzjaVQXUSx3WQJ2kTHNW4vt856cAGj1gqmmTaI+kFwOjGHB/vbHkdM/osfXszmnT6HuK3lK9KRHaY6ebzHoqu+KDH9ujFN24Dhhd3t0nnukNS+jNWd4IgYZ3xR4RJhSueI7Tx+63P0GXmVEWBxggNcd9GnvG3gmGzOBggDnIhMvTJKleRDRDd88z3xtyVhcFLtGdcsuCBpgDTtO24A8hqVaXAz2jqZz70Ck1VIums4GJ8j4IapYWTOAA+8zsnxGh8UUwp4KZmZ+vcIJJFQiTJxMnPvGSifcLtqjPHEPktQF0gJUWskkZal0eqnIOpeNQN/qhaDo50Te04qvVwDIioxwHNwaSfCET1Y4DyXbIwCoCABk7+kpUDyXpmm/LVdGBrgODmjXjiiSYRDbFWGbhTaOLqtID+pUV6hry2RMD5qKhZGe43yCnYBd82BtWGOtVla0SSC51Vxdxw02kRwz0VPed1spBsVuta5wa4CzupAAg5h7tTlkFoaVRrI7J7mtk+XBC9K7axtIMcHYnwWwBq1zTnJ8PFCbuhtaJbB0Vssz1FqrfvvpU2cvYOJayw3Zk1rbPZqYb7MtNZze6YAPNVlxW13V0f1SwB5BiCGjQRnJELT06mhWE7NoJdhtmsYzNQ43EEEngdQ0aNH3mvAbbZerqVKe7HuYf9JI+S+gKFacl45+I1l6u31Y0fhqCObYd/M1yeB/JojNHVmcITHNhOaOaRb4rrOchJSToSQBM0zsuwNwi7Mxk9puXeR/ZWFB1nbrPi1pHoZQ2JIpWtHFSUSCY+LQVqLNWsztQ3vgD0IRNWhZzk1jTzyH9lLkUomCvyxj2wWHSQ0EeMIKyOa4dW/P3TuOS9BqXUzA4dWwyCBORzEAgxC87r0S1xaRBBjySTLogtRe1xZGH93cd+pRlzWptKWvMEmZ4aZHyS65rwGPBOeTgc80feHR/EMbD2o9k6HuOxTC10yzZUBEggjkU8eSyD6NWlqHN8489Fb3JRtFQg4iKfvHf90b9+iYOFK7LtpHFOUzLHxc7+X6Iind05hzY5sB+iDMDkqNhIcD3/AAhPvW3MoZOFJz9mBrg7vdD8h3qvbfYeDNJjNILQ4k5iQCTGnFKzSOKTVpFvVqTHcp6TiqalfWDSlTf++CY7oKmb0qeBLaFCeVOSfOVLZosE/aNFZ3t3O/FEXtTD7PUAz/Zv2J/SYVVeN7Wui6mKQLsVJjyaVFhDXOmWS1pzEb56JVq941aYkVO1kQX4NtSOyAM1NexfsX3Qml/3al2SYxgQMoFR417gFoK9vp0x+0fSZ+88T5BYiwdEbY8Bpe1jNmtfUcASZMBow6k7q2sf4XtJmrVeeQDWevaKzkk2bwSUVbLZ/TCgDgouNeofZZSae0f3o07l5r0tvGtWtLzXa1r6f7PA0ZMDXHKdTmSZ5r2Lo70Ms9leKjBL4iXEuPMax6Lz78WLpa20NtVFwdTrktcRBaKrOy4TsSG6cWuVYlG7MM8k3S6MPkU48lHqmPeR9V0GBw1yuqCVxAF5Rrk5ZKV9EawuJKiCAvMwpGuSSSAIo2p4iHuHiqbpA6XB59p2vOIz++CSSllxeyje8rfWSoXU2E6loPmEkkIqQ+iwHUfREAemSSSogcSobRaHN9k7JJJAV1G6qTiS5kk5k4nST5o2jd9LL9m31PxKSSVFqcl7Ley3fT2a0f6W/RWlnogaSO4kfBJJQyk77LGjQaTmJ78/irKyUWjMNA7gAkkoZaLSyOkhZXpz0vr2P/lNpmZzeHH4OASSUHRgSlNJmOPTG2VwQ+sWgj2WAMHm0T6pxP8A4faaRzY11Cs0H9L3PdTcRwBbskknj/UdXnwjHBGl7/0Y15iY4JtdJJdB4xEuJJJg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8" name="AutoShape 4" descr="data:image/jpeg;base64,/9j/4AAQSkZJRgABAQAAAQABAAD/2wCEAAkGBxQTEhUUEhQWFhUXFxgYGBUYGBgXFhQXHBcXGhcYFxUYHCggHB0lHBQVITEhJSksLi4uGB8zODMsNygtLisBCgoKDg0OGhAQGywkICQsLCwsLCwsLCwsLCwsLCwsLCwsLCwtLCwsLCwsLCwsLCwsLCwsLCwsLCwsLCwsLCwsLP/AABEIAQQAwgMBIgACEQEDEQH/xAAcAAABBQEBAQAAAAAAAAAAAAAEAAIDBQYBBwj/xABHEAABAwEGAgcGAwYEAwkBAAABAAIRAwQFEiExQVFhBhMicYGRoTJSscHR8AcUQiNykqKy4UNigsIVM1MXJCU0RHPS4vEW/8QAGQEAAwEBAQAAAAAAAAAAAAAAAAECAwQF/8QAKBEAAgICAgICAQMFAAAAAAAAAAECEQMhEjEEQSJREzJhkUJxgcHw/9oADAMBAAIRAxEAPwCppUSTkEZZ7E+dgpbLZqhMNbmjWXbaJ0hRTICrDdjgQ5zpnZaCxUMKzNGnWY7C4/2Tm/mdWkwmlsH0bDEmVa4AJJCxXWWhzoLiEfaLrrYDifsqAz/SCoHPcQqqg7JPtDtRwQ1FNgHNcrm7y0MLnZrPY1e3bBp9rRTLoqPYSbwoxm1R/mrOdQrSlcbCzG8YGxOJ/ZEeKobwr2Om4BpNXiGnCzaIdvvos+UfVl8ZLsbbRT/wwgXNRVPpdSp+xZaY7ziPfJBKAvPps8+wxrB/lyHwzVKT+iXFfYjTG5UVSmOKdYr2dUzqUqccc2u/kj1RhslN/sYm95DvLIJ8vsfG+iuLAAo2OlXLboOHJwPp80E666jf0z3Zp2g4tA4C45SVaTm+00jvBHxURKZIG5IJz9UhukJk9inEFaWs9oTwCrruAJjdWlsZn5fBC/UN/pBi5JPwri0MzYnpNSaey1Kp0wbsFhJXQoKo0VbpBMmMyuUuk1RojKFnmrhQOi6q364uxbpV+kVRwglUhSQFEz6u8LnWclGUmICiVtXkjbVfLrOxpYXNJ3aB/Uq4DNaKnd7atHA9wAI8QeISdNbGrT0ZO19LX1B2sT9+27FnxgyhP/6Kp+kNb3BQ3ld5pPLTB4EaHuQRpo0MON/1/fPdspaV+vdlUAe3gf7yq5lOU8NhAFrWa3AKtGY/U2dP/wA4Iq77bIVVYK/Vv17LsnfI+B+a5Ub1dUt/TMjuP008EdgnRsbM4nP15+ClFcgken0lZ+zWowM+UyrCjapiddydVDRqpBVsqCRl5IG8bzFCA5jS1+ji2W92WhUlsvENIDBLiQOMlFWKyUrVTZ13a60uyDgMODOcs9IHipbUVbKUXN0uyqaylWGJjg08JxNnv1HjPghKtEtJDhHz5g6EI6vdtGlaHspgtplmbpxOptA/aGTmSAcQ5qejc9oDJpltss+cupQarMt6ebpHBsnLwVRmmrM543F0wK7B2kZaHkvTLNYywggy0zDhp3HgeSbXMPVxfyM30TwUkKapSWhAwBOC4GpEKCxBJdhcAQIaUsl3Cu4UDOEpAJLpagBAot9tJEIRgTixHYuhVLO17SH+HEFZ+0UCwwcxseKvaoyT7IwOaQ4Ajmih2ZxSlsQVZ2y68pZmPd+hVZVHpsk0NMhci6w6yiH/AK6Zh3NpynwMfxnggwFNYrQA8g6OEEfD6eKAJrNVy28VM62Bu/MKvrvwGNeB2PgpqTAw9ZUEvJ7NM7H3njlw8+BARYUn9S01SAarhLGH9I95w+Xhxiw6FXlSol/WNw9hga7c5uxefZJ7gqM9uS8yXHM8URWblOw+KymlJUzaDcXyQ29baKtSrVaXNk4A3TE06kjbfzCGu28atndjpPLHcjqOBG6grVkOXc1cVSomTt2ejXR00s9o7Ftpim+I61uQPedv9UjmFPf9wFrDWouD6WpzhzRtOxHcV5zY7E6oYaNf1HILRtoupUxTD3FuuEnsg8glVPQrTWyLCUlKCktLMqFKSRSCBnSFxpyTpTSUAclKUlwoA60LpC5KcSgBU0XaGgNCEa7NHWpwLQkNdFbW0U13GRCirnJWFxWcFpJTeiUrK+9q7mQGkgZl0auAjs+MqGz3eKrXk5EGAeY4+isb7s7XEFp0BnvkQlaXdWwlg9pxJ7ykzaK+JmLXYqjCRhkcW5/3Va7VWtstjzJII9EL+aJID4dprB9UE8RC8XNbhbr728ZZKCjUOKXHNH2qysaAS0ieZQbGUydHeBHzCQ6YUbWBCaH1a3ZpgnjsPMradDrisNVoLqeN4OYe5zh4tkNPkqi1D/vLiwYWtdIDey3DsIGURChSV0bfifHk2UhuSo2DUIHqfopGWRrdpPNX152kOYAqpwWhytht3OzVleLOwD9/eSpbK8g+KvqnapHkpl2OPRTYTxSTc0lYrQVCSlFB3unyK5+Xf7rvIoAjAXCiBY6nuO/hK4bHU9x3kUgBwV2FN+Tf7rvIrv5R/uu8imAOuwiDd9XZjvIp3/D6vuO8ilYwWc1NUqypf+GVf+m7+Eompdj8PsOnuKLQFVX0Vx0fd2CEI+6qsew7yT2VhZmTVOE7A6nuaM0MIp2V3Sa8BQeBEyDPHaPn5onrsVMHjCzvSqqKjmVNnA+U5ehCtrnrB1BvIQe8CD8EmaQ9odUs2LkgRdoDszuia1uwjLMqa7883ESduHJMpGkqdGG2iyU8BioScjpAWes3RKq2qG1aZjQOAxNjkcx5rc1exYS9jgDTpmp3xBgc9VH0e6TYwGzmVhylujr/ABQ+KfYFc3R8WVz34jEZNnIcED0icwYYEPLZdzgkNJ8AB3NRnS28SG4W+084R8z8fJZtvWVXw6cZ2dDZgRlMbBGNW+TJ8jIoR4IFraIchXdS460ex6t+qhb0fr+56t+q3tHn0yrbqtFd+bDlqEG3o7X9z+Zv1VxYrsqtbBHqPqok0OKM66mZSVobrq+4fT6pLSyaDqnSo/8AQw97nfQKutHSuto0Mb/pk+pKHqU3UiWkh1MzDXEiO456IKnYy7dvmfohRQNtaZvbvvF1SkxxiS3PmdzERtOqndaYGeuuyoLDetGnTYx782iMgSNeQ5qY3rTI7LpA/wArgO6YWfA05Fn+ejYk58PDZKlbg4ZNGsZxnnyQdC96fEcMh6cE6pWYc2ECZyn5FHFBYW6u2RMZ/fyRLKoOYA8zl3KnaKhyxGOEoilQOHtYt+Jjx2S4odhtS3gRkCZiBJ8SuWq3NazE4ta3vI+eqyd6dImUpbTh7hlP6R47+HmsjeN61Kzpc4k+g7uCOJrHG/6jTX10xJllDs/5yc/AbfeixNoruc4lxJM5kmSfFce1NAyVJJFpNaDr1GKhScNsvv8AhXbhtsBzDvJHfv8AXzTbAOsY+lyxN7xqPh6qoY8tM7hV6OZ6kzQufuBJ2CkcZE+yeIIny1KCsVpD9VY06HCoRyyI9QkUi0u23UwzBUqOxHsgOxRny0TOjbiysBsCVX2qk5o/aOB8s/JQtvCGkN9p2+8fLvUNdm3Omr9F3XFS1VatRgJp0B2iNBJzPofAE7omyW0ZNqiW7HUt7lefhzbRRokHMB2N0D2u0P8AaFtL8/D+z1wX0f2Lzn2RNM97Nv8ATHinFejHJJt8jLWK1syBgtOjj81R9Kr5DAWM1zkiOzwzU9osFWxVeotEQ4S1wzaRMSDluPA98qj6S3WfbaMt9fNEUk6YStxtFfRvJ/vu81O28Knvu81WWakREokrakYWFm8anvv8z9UkFJ4JIpAbW8rr6ynw3B4FUFq6LWtjQ4UnOacwWduZ3hufor26bUX0hnmJHiAPlHqtp0WvMdV1bgJZpPA57858wudTcTolBSVnipa5ph4LSNiCD5FPFqPFe92qlTqCH02PHAjEPIhZ+3dCrFV/wcB4sc5seGnoq/MvaM/xtdM8mNok5/28k5lpjT4hbe3/AIZj/ArOHJ7Qf5mx8Fnry6HWqg1z3BjmNBLnNcIAGZJDoKtZIMhxl9AVO3lCXjfLnNhrjBy1yP1+HehWVw5tUBs/s3Qd5JAkD90uVeHRTk/qOXcNT5wiTs3ww4u5dixTl6pxIaFHScmOOI8lJ1WMq1JUlmpyQ2Yk68OPoutpjE0aSUTVogl2EguAIBGjhpPkmYzlTBvzZbUa5uQb7I5bzzI1T76s4kVWezUz7nbj4+qDcdjkQrCx1QaVSm7QdocvswU0ZzimrRVAkZhG2a1kkDEG8zoEKxsjJcFMHTI890GSdFlb7Tlhxl/9I8N0rCNHHc5TuTufvigadMD2h9PNGBxdnGQ5QMuCRV2ay7bcaNCrUGUNOH4DLvIXtnQG39fYaDyZOADy7PyXzxabbjs1Vrc8ODEQNAXD0mB4r138CreX2IsP6HmO7KPWUMP6Uajpz0bbbKGGIqM7VN2hDtIng7IHwOy8hp217exXGJoyx7t2OMb/AHqvfrR7J5CfLP5L53vyq6z260McZZ1tQkHOA5xcI7g7RZz/AGO7w3CaeOf+H9Al62bq35EYTm08kGHq7dZRUpOA/wAN0tM/pImPj5BVJsw5+ZW0JckcXkYvxZHEZiSTup+5KSswLm46+GoW7O/qGnnmPELQNrmm7E3TeAdFjg4gg7gyO8aLWkY2yNNR4wfmFzzWzoxO1RcXb0hY9sio3zHzR46QUhrUZHHF8gV55d1zg1HtmAXEjLY6K/b0P0l+ukM/uk1FCVmub0lsujq7B/GfgF51+JvS9toP5ezumi3Oo8SOteNGiR7LYz4nuzj6b2GnY6bGh7nVX5kZAMZmJyzknIdx4LBa/RCiu0b44vtktkqlrg77hMvFxL+R0jTmnQmk5Z8QtAnHdjamQXaQyU16hgLcAyPjw/uhqdXMDwSKUl2deRiBO2cchmp8eEyNMiO4iR6FCESDxH2UZZKLqjGYRORadABBMSTyI8lRz5O7GW2kHZjX7yUFlcWu9kkQQe4iNfXwVxTukN/5lTP3W6/X0UlrstNrWluJpcYh055agHMI6JUvRm3tLCCND6HcIhuB2uSsatgjE12hg93BypnMLHFrtQYKOxNUwh1IjQmEixxGp7lGwmcld9HbN11qo0zpixO/daC4/CPFJjqxOu0sqV2sMf4ZA0Ie0YmxwBzHDCF7B+CllFOzvAOKHETpOTT815dYXYm2l51LwR4kr1X8Fv8Ayj+PWPHpTWbZc40eh1fZPcfgvAfxLpgXjWPEUyec0mBfQBC+ffxYtBF4EDU0KBHeQQEuzTxpKMrf0S9GH9hzTnkz+lV9voYHkDTbuRVzODXRESzPeXASTyESAOAG6bfUS13h8/mrx6YvKlzk3+4AuqPrBxXF0HEDWe14nOH396LXXPaj1QGsZRtlp6ELEWJkOnitRcdWA8cM/gD/ALVhJWjaDpj7yvN1F7XMaDi79Qc/irWj08e1ocaQJAOeLLyw5+arLbZeuwtGoM+n9kJ0lsTbPZmyZe90eAEn4tHip+LWzRRbnozXSC9X2mu+tVMucZjZo0DRyAQITBmZUhVHUclcxJlV65KCbH0z2hyUz7QyZLJPGYQrzCbWOiZMoofUr4sg0NHLfvKuuiFoZTcX1BLabg4tiZDstPD1VDZ26lWFxn9qWEwHtIPfqPgh7VGbVKy7td7B1R7qNJrGuc4iRGRPutiPMoF9Vznhz4y0gQFsbpuKiwBxY6qTlnBExPskgR3kqwvOyNdTPWMYyk0SYcC4RwaBhG+hlZ36J4+zH1QCGk57HuORCob2s2Km2qNW/s6nePZd46eSvrAQ8ECYMwDrynih7vpA1atB3s1AR3O9ppHNOLp0XKHKJn7C4LT9EKGH8xX92ngB5vP/ANfVZqhQLXlp2JHktsaHU3fT2dXc95/db2WjxyKc9Ifiw55IoobLWihW/wDcA9P7r2b8H6WGxA8SXebiP9i8ToiaD+dY/wBIXvvQKy9VY6bf8rfhiPq93kol0Tk3L/vs1krwz8UmN/PUjh/9NRPeQXx5QvaxUXiH4v2kttNnMZflqc+L3x6KVs08ao5LZWUqmGo090+OR9Cir9ZNImNCD9fiql1YPAcDIIV7bKs0yOR8fBaR1QvIp5Z/3ZlOtSReBvAJLps4SGxtyVtdLhjI2LfmD8lRN5eitLrqdsdxH8pWUlouPaNHYx+0EaSsz0+tuOuKYOVNob/qPad/tHgr63W1tFvWZHBB4EnYa8wF53arS6o9zyc3EknmTJWaW7OuAsQCYXE6ZJBninlUaEHVDcynsATnqMuTJ6OWjVR1n5BOrOkAqKkJQRJ+gmnk2OKVKpge1w2IXGZrlUIG1aNXa71rh3V03YW9mAB2iC0ZyZ9FNZ7qtVUSTUwkZl7iARybqfAInopXkNc50Nw9ozB0yk8MvUK5bflmaO3aCT7tPszyLmAk/wASh90ZerMzTsz6FSHDfXY8v7KG8XYLQHjfCfvyRN7W8VXt6ppFNvGZLuJJMnx4oe+mHBTee6fBJ9m2F7Br5sZbazTaJL3Mwc8YEfzEhanp0Q2q2gz2aNNlLl2W5n1Hkh7vpCrbKNqcOxRoCo47FzMmDvxPkfuqotFoL3PqPMkkk/E/FE2dPgY6lKX1oDumiXubS960EeEgfBfQ1g7NNg07M+ZxR6rxP8N7D1tZhP8Amd3FzsI+Mr2dtclzwWwARhMjtCBmBtExnwSmcSduwq1Vj1bo1Igd5yHqQvIOn1pFW31RlhZhpAbQ1on1Ll6fVtzPeEUyXVD7vVgPM+JZ5rw+2W9tW01XsJLX1HOBOpBJPz8oU0dnhtLJbJKNmDOy3TXzVrWPY8Pkgg+Qi3+xO0D4BaRdpGHlwUM8kutFNjPFJQT9/YXV0HADvY9vtD5+uqsbtPaYeY9clfXE2hVJbXbinTMgeiqKlNlGo6Jwse4CeDXGPHJZt+i0umBdKLXOGmOEu7zoPLPxCoWtUlrr4nEncpnWBSdqSWjoXSVzrCRom5oGNqFRPKnchKzkESdbGkzkpmMhR0QpkyIr2SUguVdE4BJ6Rp6Drps/WswfqDspJiN5jv8ARX9j6M02kdZUE5dluZ8BBd/KsvdNpLH5Z7xz+4Wjf0ntDnfswKYIAENxOPy9ESuznpbLa87vo0qROFzANHOGFzjyBJJz4ga5Qqq39qyniMwOC7WslqriapcQM+0Q0T+6NPFRl8DA6QdCDlqoaLi6LS7GvNmbQZHWV3Nb2jAwUxInL3yfRY+1XgYc0iDmOPLVF39eRc6m1ktDKbRIMGSO1mOJlBXJYPzFoZT/AEky47BozP08VSje2arNKEKTPVfwxu006IqEZ4ZG05EDzJ/lK2NW0QzE/KBJHtEZSYjWOSBsrmsYxjHNhvtAQZlpAEg5RlnuQeKlq2l0jCB2pAJObTxiNIknPYcVL2zFaRVdK7YzqKlN78HXzQB4NDCah9Y8AvFKL8DhBkAnMb81vullRtao4hxw0qNUMYWmD2H4nSYzJzJzWKsNKTmhHRgi29F5Zaoc3I5zpy4oivVhpHI/RMum7+seA3IwT3xn8FHedKpSkVGwduBk7HQp466H59/kt/SAsPI/fiuJv5k8kl0HmE1GthMg56oS+LSYz1cST4mfifRFUrOZk5KmvSrNRw2GQ8MvjJ8VEjfArkBkcVK0KEOhStKg6iRNcmGoutMkAanIDiUBY1x2CDOq9GsHQqkKYNescREuDIwjkHEGe9YG20cD3NOxI8jCaZjN2NpqZqjY3IJwKC4kspuLzKbrkEZQoho4nfgPHZBTYPTZhe3jI+MrXC2UmABzg0gycMEnkREDbVY61BzagxcQRwjktVXubrHGpJw9mQ0Z5gffihmD30TVek1IABtJznDRz3SJ44ZPyVR12IT+qZPNaq7bjpMbiNFmmtaoB4wA75LM31VpCsW0QCNHOHsE74R3znupEV14VWgmW4nOaMJmMOZzha7oDcwaw169Fz2OGRDOsaMyBjpjODE6EQDpKyV33e60WhlL+I8GAyfjHevoKwXeKdOnTb2cIzAiCYgA5bCPJEnSGtmOuvo/ZSzsVMdWSS9jzScHHUBjCA0cGkGFWV7Xa6FICtW7dRzqbRAe6m0EdsVd8wMiJPLbcXrdjKpGJlNxMgOI7bXZdprxmAGhxOewWCtl+WRxLWV6hDScAqMdUAiYipGMic5JOqExNFEL0qmy1mkjCGtExn2nwRPdi9FR0KobmXD75K86QW7rKIawA4gHPcJJcWnM92RnuVBYaHEKV0duJNNUaG6L4NGo19MjEJ2kaEEFbSxW6jbWGnVwtcdGnc65HL0zz5LAsYMshMap5cR9VUYpoz82bWXf0bn/ALOKRz65wnbIx44V1ZdnSe1AACs/IR7S6nxn9nHyj9EJWNrkh7p4n4rYV6bm+0IyyCzF7U8LydnZ/VXN2Vg0CJzSuNHcu42qTpsdC4Gwm4xwUlnpGoY0aM3HYD6oJlJI9Bum0GtQYXODajpGF0glwLWnM8cTSO9YzpVYH06xL2kA77E79rQndK02lwHWAkdswOWRA8IHmoryvd9ZkPzOLFP+nD996DBaAaeidElMDskXTbhAylx0G6DdHaTcPN0ffgml7qbs85gkHQj7lJr3sIccwdtjyVsaLHsaJ7B9h29N3unlsPLgUyJS/girUmVGNiSw5D3qZ0/hnLl3aHWizV3tpdUXAOptmDh7QyMukcAs1VplriNwTpxG48lprvvZ1OhTIEnMZ8ufilIjjRJZ+iRma1RgPAnE8+G/hK5e90spAYXEH9IcCHOzzMEAjxClpdKLUezSDKc7U6cnyM/BWvRS5q1otHXWgkxu6MyM/Z2AkGIzJA3U2GvRe/h/0cFJvX1B+0dHhu0eEyecDYrZ02NkkAAuMkjKTAEnwAUbSAABkBp98eaZWrbAwTv7rd3fe5Cjsrogt9MllTCScWJol0Q05PLTlGkCOBO6wlr6N0muDMDmOIJHaZBA1gy47jVD9JLrr2q0GoGgMADabZPZYJjaJOp70FYujtRlalJDRjaTmZiQTkOQRQ0yS9LI2z2eq/3Wso053c4Yqk/xu/gcshStWH2m5cQVp7/vYVWBhp46YqVHuzzJc5xaWkezhbkO92yH6JXNQqVx1lQ9V/0yIc47NJ9kjjGvDWHHqzplN458egKnUaQHMnMb/QqQvJ9Ftb/6Gg9uhAO7Rkw8I90+ncsbWszmPLXgtI2IzC0g01o4s0pSk5SGmPspLsHj8PokrMiwvS2dZUc/YnLuGQ9AqG2N6zLy5feaLtlSBHFOuCyipU7RIa0TIAmf0+vwUlIzNaiWkg6gwU6jTxTBAA1JRd9UXNquDtQdt0HSfG/9+8JG6drRMyzt/U6eTfqch6o2m2QMsFMZnfPiT+p3JCC1Roxs+J9CYTS59Q7uPw+iZPFvsltFbrHBoENmAOEnU8SeKEtLQCQ0yNu5H2enhyb7e7tmDeDpManZNoUG1HPaCNAA7mBE90hAm/oEYAMz5KevRc0Y5zBgxtwjlsuWy76lP2m5e8JLdOP1Rl11Q5hDs8OTudM//HM908UDctE9lLKlOSOycnj3XbPHAaT57FAde6mXNacgSIMQY4jwCGFR1Nzg1xEEjvgkZrjnzJOpzSbKhH+Bz6hJJOpMlX1w26mynhqhpGIxiAIHEgFZ8I67qQeIImDPDbvCOwnpG4sV9UHltKm52J2WFjGtbvuQcua3dgaKdMDcgTxjae+Z8eSxPRC52tPWOZECMznHDUjOPKVrjaJJJKhoiyw60ROw1WO6cX+6iwU6TsNWpDnHenTBlrc9ycz4hW94Xkykxz3nsMGIj3j+lniV5zZr4m1/mLRTFRrj2hqWaQW7Etjf4ooZaV+lFQiXWKmXECXEOhxgZ4Y3Q1hvisajndSym3C4nC1zQCGnDAmJmPVTW+/bOHEtNd4/cpj4gIS0Xk2pSxtYWeyxxyAcc3EgDuSfRpiXKaV+wNloIBaAC12siYI0I4H6roV/YuilV9idaS00y0F0Py65uZ/ZtjECAN5Dto3zrXK8dVojypOWVmpuDpY+lDKkvZpM9po3z3yWlttms1pYMw4HJpae0MpyykHkRHGF5gaiJu+8alIyx3ePhI+aJY03aM45GlTLZ9wtkxaGRzIn+pJT/wDHrM7N9joucc3OhuZOp9ncpI+QfAxtoql7oE8AOK1F1XKWNA63C4wXDOBwzjaVQXUSx3WQJ2kTHNW4vt856cAGj1gqmmTaI+kFwOjGHB/vbHkdM/osfXszmnT6HuK3lK9KRHaY6ebzHoqu+KDH9ujFN24Dhhd3t0nnukNS+jNWd4IgYZ3xR4RJhSueI7Tx+63P0GXmVEWBxggNcd9GnvG3gmGzOBggDnIhMvTJKleRDRDd88z3xtyVhcFLtGdcsuCBpgDTtO24A8hqVaXAz2jqZz70Ck1VIums4GJ8j4IapYWTOAA+8zsnxGh8UUwp4KZmZ+vcIJJFQiTJxMnPvGSifcLtqjPHEPktQF0gJUWskkZal0eqnIOpeNQN/qhaDo50Te04qvVwDIioxwHNwaSfCET1Y4DyXbIwCoCABk7+kpUDyXpmm/LVdGBrgODmjXjiiSYRDbFWGbhTaOLqtID+pUV6hry2RMD5qKhZGe43yCnYBd82BtWGOtVla0SSC51Vxdxw02kRwz0VPed1spBsVuta5wa4CzupAAg5h7tTlkFoaVRrI7J7mtk+XBC9K7axtIMcHYnwWwBq1zTnJ8PFCbuhtaJbB0Vssz1FqrfvvpU2cvYOJayw3Zk1rbPZqYb7MtNZze6YAPNVlxW13V0f1SwB5BiCGjQRnJELT06mhWE7NoJdhtmsYzNQ43EEEngdQ0aNH3mvAbbZerqVKe7HuYf9JI+S+gKFacl45+I1l6u31Y0fhqCObYd/M1yeB/JojNHVmcITHNhOaOaRb4rrOchJSToSQBM0zsuwNwi7Mxk9puXeR/ZWFB1nbrPi1pHoZQ2JIpWtHFSUSCY+LQVqLNWsztQ3vgD0IRNWhZzk1jTzyH9lLkUomCvyxj2wWHSQ0EeMIKyOa4dW/P3TuOS9BqXUzA4dWwyCBORzEAgxC87r0S1xaRBBjySTLogtRe1xZGH93cd+pRlzWptKWvMEmZ4aZHyS65rwGPBOeTgc80feHR/EMbD2o9k6HuOxTC10yzZUBEggjkU8eSyD6NWlqHN8489Fb3JRtFQg4iKfvHf90b9+iYOFK7LtpHFOUzLHxc7+X6Iind05hzY5sB+iDMDkqNhIcD3/AAhPvW3MoZOFJz9mBrg7vdD8h3qvbfYeDNJjNILQ4k5iQCTGnFKzSOKTVpFvVqTHcp6TiqalfWDSlTf++CY7oKmb0qeBLaFCeVOSfOVLZosE/aNFZ3t3O/FEXtTD7PUAz/Zv2J/SYVVeN7Wui6mKQLsVJjyaVFhDXOmWS1pzEb56JVq941aYkVO1kQX4NtSOyAM1NexfsX3Qml/3al2SYxgQMoFR417gFoK9vp0x+0fSZ+88T5BYiwdEbY8Bpe1jNmtfUcASZMBow6k7q2sf4XtJmrVeeQDWevaKzkk2bwSUVbLZ/TCgDgouNeofZZSae0f3o07l5r0tvGtWtLzXa1r6f7PA0ZMDXHKdTmSZ5r2Lo70Ms9leKjBL4iXEuPMax6Lz78WLpa20NtVFwdTrktcRBaKrOy4TsSG6cWuVYlG7MM8k3S6MPkU48lHqmPeR9V0GBw1yuqCVxAF5Rrk5ZKV9EawuJKiCAvMwpGuSSSAIo2p4iHuHiqbpA6XB59p2vOIz++CSSllxeyje8rfWSoXU2E6loPmEkkIqQ+iwHUfREAemSSSogcSobRaHN9k7JJJAV1G6qTiS5kk5k4nST5o2jd9LL9m31PxKSSVFqcl7Ley3fT2a0f6W/RWlnogaSO4kfBJJQyk77LGjQaTmJ78/irKyUWjMNA7gAkkoZaLSyOkhZXpz0vr2P/lNpmZzeHH4OASSUHRgSlNJmOPTG2VwQ+sWgj2WAMHm0T6pxP8A4faaRzY11Cs0H9L3PdTcRwBbskknj/UdXnwjHBGl7/0Y15iY4JtdJJdB4xEuJJJg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10" name="Picture 6" descr="http://images2.wikia.nocookie.net/__cb20121128173813/assassinscreed/images/9/97/ACIII-EdwardBraddo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524001"/>
            <a:ext cx="3143250" cy="4221517"/>
          </a:xfrm>
          <a:prstGeom prst="rect">
            <a:avLst/>
          </a:prstGeom>
          <a:noFill/>
        </p:spPr>
      </p:pic>
      <p:pic>
        <p:nvPicPr>
          <p:cNvPr id="47112" name="Picture 8" descr="http://gamingirresponsibly.com/wp-content/uploads/2011/09/templar-logo-and-te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533400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833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Weak?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Washington showed incredible courage in battle.</a:t>
            </a:r>
          </a:p>
          <a:p>
            <a:r>
              <a:rPr lang="en-US" dirty="0"/>
              <a:t>British were supposed to be invincible. </a:t>
            </a:r>
          </a:p>
          <a:p>
            <a:r>
              <a:rPr lang="en-US" dirty="0"/>
              <a:t>However British lost battle after battle.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710AB-46A6-4FAA-9F6F-24AEB2B60F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9154" name="Picture 2" descr="http://www.history2u.com/french_indian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1" y="1676401"/>
            <a:ext cx="4219575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3334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1737</Words>
  <Application>Microsoft Office PowerPoint</Application>
  <PresentationFormat>Widescreen</PresentationFormat>
  <Paragraphs>178</Paragraphs>
  <Slides>41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Ion</vt:lpstr>
      <vt:lpstr>Unit 3  Revolutionary Period</vt:lpstr>
      <vt:lpstr>Standard S8H3</vt:lpstr>
      <vt:lpstr>French and Indian War</vt:lpstr>
      <vt:lpstr>French in North America</vt:lpstr>
      <vt:lpstr>French-Native Relations</vt:lpstr>
      <vt:lpstr>Britain Defeats an Old Enemy</vt:lpstr>
      <vt:lpstr>Washington Defeated</vt:lpstr>
      <vt:lpstr>Washington Tries Again</vt:lpstr>
      <vt:lpstr>British Weak?</vt:lpstr>
      <vt:lpstr>British Win! </vt:lpstr>
      <vt:lpstr>War Ends</vt:lpstr>
      <vt:lpstr>PowerPoint Presentation</vt:lpstr>
      <vt:lpstr>Pontiac</vt:lpstr>
      <vt:lpstr>Proclamation of 1763</vt:lpstr>
      <vt:lpstr>Colonies and Britain Grow Apart</vt:lpstr>
      <vt:lpstr>Problems Resulting From War</vt:lpstr>
      <vt:lpstr>Sugar Act </vt:lpstr>
      <vt:lpstr>The Stamp Act</vt:lpstr>
      <vt:lpstr>Stamp Act Protests</vt:lpstr>
      <vt:lpstr>PowerPoint Presentation</vt:lpstr>
      <vt:lpstr>PowerPoint Presentation</vt:lpstr>
      <vt:lpstr>Broadside</vt:lpstr>
      <vt:lpstr>The Townshend Acts</vt:lpstr>
      <vt:lpstr>Townshend Protests</vt:lpstr>
      <vt:lpstr>PowerPoint Presentation</vt:lpstr>
      <vt:lpstr>Boston Massacre</vt:lpstr>
      <vt:lpstr>PowerPoint Presentation</vt:lpstr>
      <vt:lpstr>Boston Tea Party</vt:lpstr>
      <vt:lpstr>Part III: Revolution Incoming</vt:lpstr>
      <vt:lpstr>The Intolerable Acts</vt:lpstr>
      <vt:lpstr>First Continental Congress</vt:lpstr>
      <vt:lpstr>Fighting Erupts at Lexington and Concord</vt:lpstr>
      <vt:lpstr>To Concord, By The Lexington Road</vt:lpstr>
      <vt:lpstr>“The Regulars are Coming!”</vt:lpstr>
      <vt:lpstr>“The Regulars are Coming!”(Continued)</vt:lpstr>
      <vt:lpstr>PowerPoint Presentation</vt:lpstr>
      <vt:lpstr>PowerPoint Presentation</vt:lpstr>
      <vt:lpstr>Fighting Erupts at Lexington</vt:lpstr>
      <vt:lpstr>PowerPoint Presentation</vt:lpstr>
      <vt:lpstr>Battle of Concord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William Ridgely</dc:creator>
  <cp:lastModifiedBy>William Ridgely</cp:lastModifiedBy>
  <cp:revision>7</cp:revision>
  <dcterms:created xsi:type="dcterms:W3CDTF">2017-09-15T00:35:26Z</dcterms:created>
  <dcterms:modified xsi:type="dcterms:W3CDTF">2017-09-15T01:52:37Z</dcterms:modified>
</cp:coreProperties>
</file>