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3" r:id="rId8"/>
    <p:sldId id="262" r:id="rId9"/>
    <p:sldId id="277" r:id="rId10"/>
    <p:sldId id="278" r:id="rId11"/>
    <p:sldId id="290" r:id="rId12"/>
    <p:sldId id="288" r:id="rId13"/>
    <p:sldId id="266" r:id="rId14"/>
    <p:sldId id="267" r:id="rId15"/>
    <p:sldId id="268" r:id="rId16"/>
    <p:sldId id="269" r:id="rId17"/>
    <p:sldId id="272" r:id="rId18"/>
    <p:sldId id="287" r:id="rId19"/>
    <p:sldId id="275" r:id="rId20"/>
    <p:sldId id="279" r:id="rId21"/>
    <p:sldId id="280" r:id="rId22"/>
    <p:sldId id="281" r:id="rId23"/>
    <p:sldId id="282" r:id="rId24"/>
    <p:sldId id="289"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1" d="100"/>
          <a:sy n="91"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144081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CCD8C2-DB4A-487E-AB4D-1AD7ECCD7898}"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121562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228669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90732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71998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425262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2319821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241328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46307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121924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32554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CCD8C2-DB4A-487E-AB4D-1AD7ECCD7898}"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299978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CCD8C2-DB4A-487E-AB4D-1AD7ECCD7898}"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381306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361832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70907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7CCD8C2-DB4A-487E-AB4D-1AD7ECCD7898}" type="datetimeFigureOut">
              <a:rPr lang="en-US" smtClean="0"/>
              <a:t>9/7/2017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420391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CCD8C2-DB4A-487E-AB4D-1AD7ECCD7898}"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9F8A3-45C5-42EA-866E-A92CAD9553CF}" type="slidenum">
              <a:rPr lang="en-US" smtClean="0"/>
              <a:t>‹#›</a:t>
            </a:fld>
            <a:endParaRPr lang="en-US"/>
          </a:p>
        </p:txBody>
      </p:sp>
    </p:spTree>
    <p:extLst>
      <p:ext uri="{BB962C8B-B14F-4D97-AF65-F5344CB8AC3E}">
        <p14:creationId xmlns:p14="http://schemas.microsoft.com/office/powerpoint/2010/main" val="107002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CCD8C2-DB4A-487E-AB4D-1AD7ECCD7898}" type="datetimeFigureOut">
              <a:rPr lang="en-US" smtClean="0"/>
              <a:t>9/7/2017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09F8A3-45C5-42EA-866E-A92CAD9553CF}" type="slidenum">
              <a:rPr lang="en-US" smtClean="0"/>
              <a:t>‹#›</a:t>
            </a:fld>
            <a:endParaRPr lang="en-US"/>
          </a:p>
        </p:txBody>
      </p:sp>
    </p:spTree>
    <p:extLst>
      <p:ext uri="{BB962C8B-B14F-4D97-AF65-F5344CB8AC3E}">
        <p14:creationId xmlns:p14="http://schemas.microsoft.com/office/powerpoint/2010/main" val="2229906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954A-7118-48A3-AAB4-5BB11DBBD090}"/>
              </a:ext>
            </a:extLst>
          </p:cNvPr>
          <p:cNvSpPr>
            <a:spLocks noGrp="1"/>
          </p:cNvSpPr>
          <p:nvPr>
            <p:ph type="ctrTitle"/>
          </p:nvPr>
        </p:nvSpPr>
        <p:spPr/>
        <p:txBody>
          <a:bodyPr/>
          <a:lstStyle/>
          <a:p>
            <a:r>
              <a:rPr lang="en-US" dirty="0"/>
              <a:t>Unit 2: Part 2</a:t>
            </a:r>
          </a:p>
        </p:txBody>
      </p:sp>
      <p:sp>
        <p:nvSpPr>
          <p:cNvPr id="3" name="Subtitle 2">
            <a:extLst>
              <a:ext uri="{FF2B5EF4-FFF2-40B4-BE49-F238E27FC236}">
                <a16:creationId xmlns:a16="http://schemas.microsoft.com/office/drawing/2014/main" id="{9294A270-D63B-4134-9F5B-382011183A60}"/>
              </a:ext>
            </a:extLst>
          </p:cNvPr>
          <p:cNvSpPr>
            <a:spLocks noGrp="1"/>
          </p:cNvSpPr>
          <p:nvPr>
            <p:ph type="subTitle" idx="1"/>
          </p:nvPr>
        </p:nvSpPr>
        <p:spPr/>
        <p:txBody>
          <a:bodyPr/>
          <a:lstStyle/>
          <a:p>
            <a:r>
              <a:rPr lang="en-US" dirty="0"/>
              <a:t>The Creation of Georgia</a:t>
            </a:r>
          </a:p>
        </p:txBody>
      </p:sp>
    </p:spTree>
    <p:extLst>
      <p:ext uri="{BB962C8B-B14F-4D97-AF65-F5344CB8AC3E}">
        <p14:creationId xmlns:p14="http://schemas.microsoft.com/office/powerpoint/2010/main" val="335855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1BBF-D9A3-4524-A520-F51FF51A9160}"/>
              </a:ext>
            </a:extLst>
          </p:cNvPr>
          <p:cNvSpPr>
            <a:spLocks noGrp="1"/>
          </p:cNvSpPr>
          <p:nvPr>
            <p:ph type="title"/>
          </p:nvPr>
        </p:nvSpPr>
        <p:spPr/>
        <p:txBody>
          <a:bodyPr/>
          <a:lstStyle/>
          <a:p>
            <a:r>
              <a:rPr lang="en-US" dirty="0"/>
              <a:t>Jenkins’ Ear Continued </a:t>
            </a:r>
          </a:p>
        </p:txBody>
      </p:sp>
      <p:sp>
        <p:nvSpPr>
          <p:cNvPr id="3" name="Content Placeholder 2">
            <a:extLst>
              <a:ext uri="{FF2B5EF4-FFF2-40B4-BE49-F238E27FC236}">
                <a16:creationId xmlns:a16="http://schemas.microsoft.com/office/drawing/2014/main" id="{07B114F9-DC26-4D07-A15F-9792A92D404C}"/>
              </a:ext>
            </a:extLst>
          </p:cNvPr>
          <p:cNvSpPr>
            <a:spLocks noGrp="1"/>
          </p:cNvSpPr>
          <p:nvPr>
            <p:ph idx="1"/>
          </p:nvPr>
        </p:nvSpPr>
        <p:spPr>
          <a:xfrm>
            <a:off x="646111" y="1453242"/>
            <a:ext cx="11306403" cy="5040085"/>
          </a:xfrm>
        </p:spPr>
        <p:txBody>
          <a:bodyPr>
            <a:normAutofit/>
          </a:bodyPr>
          <a:lstStyle/>
          <a:p>
            <a:r>
              <a:rPr lang="en-US" sz="2400" dirty="0"/>
              <a:t>Once war was declared, James Oglethorpe made a failed attempt to capture St. Augustine. After the British retreated, Spain decided to attack and destroy the young Georgia colony. </a:t>
            </a:r>
          </a:p>
          <a:p>
            <a:r>
              <a:rPr lang="en-US" sz="2400" dirty="0"/>
              <a:t>The Spanish attacked St. Simon’s Island but were soundly defeated by the colonists and their Indian allies during the Battle of Bloody Marsh. </a:t>
            </a:r>
          </a:p>
          <a:p>
            <a:r>
              <a:rPr lang="en-US" sz="2400" dirty="0"/>
              <a:t>After this battle, the Spanish never overtly threatened the colony again. In 1748 both sides agreed that the border between English Georgia and Spanish Florida would be the St. Johns River. </a:t>
            </a:r>
          </a:p>
        </p:txBody>
      </p:sp>
    </p:spTree>
    <p:extLst>
      <p:ext uri="{BB962C8B-B14F-4D97-AF65-F5344CB8AC3E}">
        <p14:creationId xmlns:p14="http://schemas.microsoft.com/office/powerpoint/2010/main" val="403849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war of jenkins 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5" y="452718"/>
            <a:ext cx="11819888" cy="624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8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339" y="139193"/>
            <a:ext cx="4902485"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716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5AF0-1CAE-4CA8-8260-76C7AECD5CEA}"/>
              </a:ext>
            </a:extLst>
          </p:cNvPr>
          <p:cNvSpPr>
            <a:spLocks noGrp="1"/>
          </p:cNvSpPr>
          <p:nvPr>
            <p:ph type="title"/>
          </p:nvPr>
        </p:nvSpPr>
        <p:spPr/>
        <p:txBody>
          <a:bodyPr/>
          <a:lstStyle/>
          <a:p>
            <a:r>
              <a:rPr lang="en-US" dirty="0"/>
              <a:t>Charter of 1732</a:t>
            </a:r>
          </a:p>
        </p:txBody>
      </p:sp>
      <p:sp>
        <p:nvSpPr>
          <p:cNvPr id="3" name="Content Placeholder 2">
            <a:extLst>
              <a:ext uri="{FF2B5EF4-FFF2-40B4-BE49-F238E27FC236}">
                <a16:creationId xmlns:a16="http://schemas.microsoft.com/office/drawing/2014/main" id="{6717814D-4D51-4D15-9058-CEA44BF00966}"/>
              </a:ext>
            </a:extLst>
          </p:cNvPr>
          <p:cNvSpPr>
            <a:spLocks noGrp="1"/>
          </p:cNvSpPr>
          <p:nvPr>
            <p:ph idx="1"/>
          </p:nvPr>
        </p:nvSpPr>
        <p:spPr>
          <a:xfrm>
            <a:off x="635000" y="1587500"/>
            <a:ext cx="10718800" cy="4851400"/>
          </a:xfrm>
        </p:spPr>
        <p:txBody>
          <a:bodyPr>
            <a:noAutofit/>
          </a:bodyPr>
          <a:lstStyle/>
          <a:p>
            <a:r>
              <a:rPr lang="en-US" sz="2400" dirty="0"/>
              <a:t>The </a:t>
            </a:r>
            <a:r>
              <a:rPr lang="en-US" sz="2400" b="1" dirty="0"/>
              <a:t>Charter of 1732 </a:t>
            </a:r>
            <a:r>
              <a:rPr lang="en-US" sz="2400" dirty="0"/>
              <a:t>created strict guidelines for Georgia colonists. </a:t>
            </a:r>
          </a:p>
          <a:p>
            <a:r>
              <a:rPr lang="en-US" sz="2400" dirty="0"/>
              <a:t>To ensure an unbiased role in the colony, Trustees were not paid, could not own land, or hold office in the colony. </a:t>
            </a:r>
          </a:p>
          <a:p>
            <a:r>
              <a:rPr lang="en-US" sz="2400" dirty="0"/>
              <a:t>Because the colony was to support the “worthy poor,” the Trustees initially forbade rum (hard alcohol) as they feared hard liquor would cause the colonists to become idle and avoid hard work.</a:t>
            </a:r>
          </a:p>
          <a:p>
            <a:r>
              <a:rPr lang="en-US" sz="2400" dirty="0"/>
              <a:t> Slavery was also forbidden as the Trustees hoped to avoid what had happened in South Carolina: the creation of large plantations versus the small farmers who struggled (the wealthy v. the poor). </a:t>
            </a:r>
          </a:p>
        </p:txBody>
      </p:sp>
    </p:spTree>
    <p:extLst>
      <p:ext uri="{BB962C8B-B14F-4D97-AF65-F5344CB8AC3E}">
        <p14:creationId xmlns:p14="http://schemas.microsoft.com/office/powerpoint/2010/main" val="330073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CA65-6C07-4C40-94B1-868F93CF3FE2}"/>
              </a:ext>
            </a:extLst>
          </p:cNvPr>
          <p:cNvSpPr>
            <a:spLocks noGrp="1"/>
          </p:cNvSpPr>
          <p:nvPr>
            <p:ph type="title"/>
          </p:nvPr>
        </p:nvSpPr>
        <p:spPr/>
        <p:txBody>
          <a:bodyPr/>
          <a:lstStyle/>
          <a:p>
            <a:r>
              <a:rPr lang="en-US" dirty="0"/>
              <a:t>Charter of 1732 (continued)</a:t>
            </a:r>
          </a:p>
        </p:txBody>
      </p:sp>
      <p:sp>
        <p:nvSpPr>
          <p:cNvPr id="3" name="Content Placeholder 2">
            <a:extLst>
              <a:ext uri="{FF2B5EF4-FFF2-40B4-BE49-F238E27FC236}">
                <a16:creationId xmlns:a16="http://schemas.microsoft.com/office/drawing/2014/main" id="{CB1FAEEF-34DF-4177-B10D-883A6B366434}"/>
              </a:ext>
            </a:extLst>
          </p:cNvPr>
          <p:cNvSpPr>
            <a:spLocks noGrp="1"/>
          </p:cNvSpPr>
          <p:nvPr>
            <p:ph idx="1"/>
          </p:nvPr>
        </p:nvSpPr>
        <p:spPr>
          <a:xfrm>
            <a:off x="838200" y="1546224"/>
            <a:ext cx="10515600" cy="4816475"/>
          </a:xfrm>
        </p:spPr>
        <p:txBody>
          <a:bodyPr>
            <a:normAutofit fontScale="92500" lnSpcReduction="20000"/>
          </a:bodyPr>
          <a:lstStyle/>
          <a:p>
            <a:r>
              <a:rPr lang="en-US" sz="3200" dirty="0"/>
              <a:t>The Trustees also barred liquor dealers and Catholics from the colony. Some historians indicate that lawyers may have been banned as well. </a:t>
            </a:r>
          </a:p>
          <a:p>
            <a:r>
              <a:rPr lang="en-US" sz="3200" dirty="0"/>
              <a:t>Defending the colony against Spanish, French or American Indian attack was a requirement of the colonists, a major provision of the Charter of 1732. </a:t>
            </a:r>
          </a:p>
          <a:p>
            <a:r>
              <a:rPr lang="en-US" sz="3200" dirty="0"/>
              <a:t>The production of silk forced the colonists to grow mulberry trees. </a:t>
            </a:r>
          </a:p>
          <a:p>
            <a:r>
              <a:rPr lang="en-US" sz="3200" dirty="0"/>
              <a:t>Colonists could not sell their land and their land must be passed down to male heirs, and they had to obey all Trustee rules. </a:t>
            </a:r>
          </a:p>
          <a:p>
            <a:pPr marL="0" indent="0">
              <a:buNone/>
            </a:pPr>
            <a:endParaRPr lang="en-US" dirty="0"/>
          </a:p>
        </p:txBody>
      </p:sp>
    </p:spTree>
    <p:extLst>
      <p:ext uri="{BB962C8B-B14F-4D97-AF65-F5344CB8AC3E}">
        <p14:creationId xmlns:p14="http://schemas.microsoft.com/office/powerpoint/2010/main" val="412575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0980-89F6-4004-BFF7-B2219B5895B0}"/>
              </a:ext>
            </a:extLst>
          </p:cNvPr>
          <p:cNvSpPr>
            <a:spLocks noGrp="1"/>
          </p:cNvSpPr>
          <p:nvPr>
            <p:ph type="title"/>
          </p:nvPr>
        </p:nvSpPr>
        <p:spPr/>
        <p:txBody>
          <a:bodyPr/>
          <a:lstStyle/>
          <a:p>
            <a:r>
              <a:rPr lang="en-US" dirty="0"/>
              <a:t>Charter of 1732 (continued) </a:t>
            </a:r>
          </a:p>
        </p:txBody>
      </p:sp>
      <p:sp>
        <p:nvSpPr>
          <p:cNvPr id="3" name="Content Placeholder 2">
            <a:extLst>
              <a:ext uri="{FF2B5EF4-FFF2-40B4-BE49-F238E27FC236}">
                <a16:creationId xmlns:a16="http://schemas.microsoft.com/office/drawing/2014/main" id="{E26624A9-274C-4089-863A-73E8869EE85B}"/>
              </a:ext>
            </a:extLst>
          </p:cNvPr>
          <p:cNvSpPr>
            <a:spLocks noGrp="1"/>
          </p:cNvSpPr>
          <p:nvPr>
            <p:ph idx="1"/>
          </p:nvPr>
        </p:nvSpPr>
        <p:spPr>
          <a:xfrm>
            <a:off x="1104293" y="1853248"/>
            <a:ext cx="8946541" cy="5584371"/>
          </a:xfrm>
        </p:spPr>
        <p:txBody>
          <a:bodyPr>
            <a:noAutofit/>
          </a:bodyPr>
          <a:lstStyle/>
          <a:p>
            <a:r>
              <a:rPr lang="en-US" sz="2400" dirty="0"/>
              <a:t>The original Charter also included a prohibition of Jews settling in the colony. However, when the colonists were besieged with medical concerns, a group of Portuguese Jews arrived with a doctor. Oglethorpe, violating Trustee rules, allowed the Jews to settle in Savannah and Dr. Samuel Nunes was credited with “saving the colony.” </a:t>
            </a:r>
          </a:p>
          <a:p>
            <a:r>
              <a:rPr lang="en-US" sz="2400" dirty="0"/>
              <a:t>The provisions detailed in the Charter of 1732 eventually caused discontent among the colonists. Believing that the provisions were causing few opportunities for economic success, some colonists petitioned for changes in the charter.</a:t>
            </a:r>
          </a:p>
        </p:txBody>
      </p:sp>
    </p:spTree>
    <p:extLst>
      <p:ext uri="{BB962C8B-B14F-4D97-AF65-F5344CB8AC3E}">
        <p14:creationId xmlns:p14="http://schemas.microsoft.com/office/powerpoint/2010/main" val="289280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A0BF-0D7F-4950-B00B-A3559B1114AB}"/>
              </a:ext>
            </a:extLst>
          </p:cNvPr>
          <p:cNvSpPr>
            <a:spLocks noGrp="1"/>
          </p:cNvSpPr>
          <p:nvPr>
            <p:ph type="title"/>
          </p:nvPr>
        </p:nvSpPr>
        <p:spPr/>
        <p:txBody>
          <a:bodyPr/>
          <a:lstStyle/>
          <a:p>
            <a:r>
              <a:rPr lang="en-US" dirty="0"/>
              <a:t>Part 3: Establishing a colony in Savannah</a:t>
            </a:r>
          </a:p>
        </p:txBody>
      </p:sp>
      <p:sp>
        <p:nvSpPr>
          <p:cNvPr id="3" name="Content Placeholder 2">
            <a:extLst>
              <a:ext uri="{FF2B5EF4-FFF2-40B4-BE49-F238E27FC236}">
                <a16:creationId xmlns:a16="http://schemas.microsoft.com/office/drawing/2014/main" id="{25D44B61-AE9B-4721-9BA4-13DD3700EC46}"/>
              </a:ext>
            </a:extLst>
          </p:cNvPr>
          <p:cNvSpPr>
            <a:spLocks noGrp="1"/>
          </p:cNvSpPr>
          <p:nvPr>
            <p:ph idx="1"/>
          </p:nvPr>
        </p:nvSpPr>
        <p:spPr>
          <a:xfrm>
            <a:off x="838200" y="1825625"/>
            <a:ext cx="11146971" cy="4351338"/>
          </a:xfrm>
        </p:spPr>
        <p:txBody>
          <a:bodyPr/>
          <a:lstStyle/>
          <a:p>
            <a:r>
              <a:rPr lang="en-US" sz="3200" dirty="0"/>
              <a:t>Key Players</a:t>
            </a:r>
          </a:p>
          <a:p>
            <a:pPr lvl="1"/>
            <a:r>
              <a:rPr lang="en-US" sz="2800" dirty="0" smtClean="0"/>
              <a:t>Oglethorpe-Trustee</a:t>
            </a:r>
            <a:endParaRPr lang="en-US" sz="2800" dirty="0"/>
          </a:p>
          <a:p>
            <a:pPr lvl="1"/>
            <a:r>
              <a:rPr lang="en-US" sz="2800" dirty="0"/>
              <a:t>Mary Musgrove (Interpreter)- Father was a British citizen and mother was a Creek Indian. </a:t>
            </a:r>
          </a:p>
          <a:p>
            <a:pPr lvl="1"/>
            <a:r>
              <a:rPr lang="en-US" sz="2800" dirty="0" err="1"/>
              <a:t>Tomochichi</a:t>
            </a:r>
            <a:r>
              <a:rPr lang="en-US" sz="2800" dirty="0"/>
              <a:t>- Chief of the Yamacraw. Friend of Oglethorpe who gives land for Savannah</a:t>
            </a:r>
            <a:r>
              <a:rPr lang="en-US" dirty="0"/>
              <a:t>. </a:t>
            </a:r>
          </a:p>
        </p:txBody>
      </p:sp>
    </p:spTree>
    <p:extLst>
      <p:ext uri="{BB962C8B-B14F-4D97-AF65-F5344CB8AC3E}">
        <p14:creationId xmlns:p14="http://schemas.microsoft.com/office/powerpoint/2010/main" val="371939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C69D-2381-45F0-B87C-35FBC5D72FAB}"/>
              </a:ext>
            </a:extLst>
          </p:cNvPr>
          <p:cNvSpPr>
            <a:spLocks noGrp="1"/>
          </p:cNvSpPr>
          <p:nvPr>
            <p:ph type="title"/>
          </p:nvPr>
        </p:nvSpPr>
        <p:spPr/>
        <p:txBody>
          <a:bodyPr/>
          <a:lstStyle/>
          <a:p>
            <a:r>
              <a:rPr lang="en-US" dirty="0"/>
              <a:t>James Edward Oglethorpe (1696-1785)</a:t>
            </a:r>
          </a:p>
        </p:txBody>
      </p:sp>
      <p:sp>
        <p:nvSpPr>
          <p:cNvPr id="3" name="Content Placeholder 2">
            <a:extLst>
              <a:ext uri="{FF2B5EF4-FFF2-40B4-BE49-F238E27FC236}">
                <a16:creationId xmlns:a16="http://schemas.microsoft.com/office/drawing/2014/main" id="{FB73C282-4095-4F3B-94C1-6DB514634567}"/>
              </a:ext>
            </a:extLst>
          </p:cNvPr>
          <p:cNvSpPr>
            <a:spLocks noGrp="1"/>
          </p:cNvSpPr>
          <p:nvPr>
            <p:ph idx="1"/>
          </p:nvPr>
        </p:nvSpPr>
        <p:spPr/>
        <p:txBody>
          <a:bodyPr>
            <a:normAutofit/>
          </a:bodyPr>
          <a:lstStyle/>
          <a:p>
            <a:r>
              <a:rPr lang="en-US" dirty="0"/>
              <a:t>Oglethorpe lobbied to create a new colony and eventually he, along with 20 other Trustees, was granted a charter to establish Georgia. </a:t>
            </a:r>
          </a:p>
          <a:p>
            <a:r>
              <a:rPr lang="en-US" dirty="0"/>
              <a:t>He was the only trustee to travel to Georgia. </a:t>
            </a:r>
          </a:p>
          <a:p>
            <a:r>
              <a:rPr lang="en-US" dirty="0"/>
              <a:t>Oglethorpe took on the roles of both military and de facto civilian leader of the colony, and in many cases acted against the policies of the trustees. </a:t>
            </a:r>
          </a:p>
          <a:p>
            <a:r>
              <a:rPr lang="en-US" dirty="0"/>
              <a:t>He created the towns of Savannah and Fredericka (on St. Simons Island), and fought the Spanish on three separate occasions. </a:t>
            </a:r>
          </a:p>
          <a:p>
            <a:r>
              <a:rPr lang="en-US" dirty="0"/>
              <a:t>Oglethorpe left Georgia in 1743, never to return. </a:t>
            </a:r>
          </a:p>
        </p:txBody>
      </p:sp>
    </p:spTree>
    <p:extLst>
      <p:ext uri="{BB962C8B-B14F-4D97-AF65-F5344CB8AC3E}">
        <p14:creationId xmlns:p14="http://schemas.microsoft.com/office/powerpoint/2010/main" val="302392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32" y="319315"/>
            <a:ext cx="5118100" cy="6350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27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6D3A-744D-4F3F-84C9-191A7B9ABC91}"/>
              </a:ext>
            </a:extLst>
          </p:cNvPr>
          <p:cNvSpPr>
            <a:spLocks noGrp="1"/>
          </p:cNvSpPr>
          <p:nvPr>
            <p:ph type="title"/>
          </p:nvPr>
        </p:nvSpPr>
        <p:spPr/>
        <p:txBody>
          <a:bodyPr/>
          <a:lstStyle/>
          <a:p>
            <a:r>
              <a:rPr lang="en-US" dirty="0" err="1"/>
              <a:t>Tomochichi</a:t>
            </a:r>
            <a:endParaRPr lang="en-US" dirty="0"/>
          </a:p>
        </p:txBody>
      </p:sp>
      <p:sp>
        <p:nvSpPr>
          <p:cNvPr id="3" name="Content Placeholder 2">
            <a:extLst>
              <a:ext uri="{FF2B5EF4-FFF2-40B4-BE49-F238E27FC236}">
                <a16:creationId xmlns:a16="http://schemas.microsoft.com/office/drawing/2014/main" id="{75AF9266-360C-4F8C-A5F9-D03F78DA4C0E}"/>
              </a:ext>
            </a:extLst>
          </p:cNvPr>
          <p:cNvSpPr>
            <a:spLocks noGrp="1"/>
          </p:cNvSpPr>
          <p:nvPr>
            <p:ph idx="1"/>
          </p:nvPr>
        </p:nvSpPr>
        <p:spPr>
          <a:xfrm>
            <a:off x="1103313" y="1306286"/>
            <a:ext cx="4546374" cy="5551714"/>
          </a:xfrm>
        </p:spPr>
        <p:txBody>
          <a:bodyPr>
            <a:noAutofit/>
          </a:bodyPr>
          <a:lstStyle/>
          <a:p>
            <a:pPr lvl="0"/>
            <a:r>
              <a:rPr lang="en-US" sz="2400" dirty="0"/>
              <a:t>Leader of the Yamacraw Indians. </a:t>
            </a:r>
          </a:p>
          <a:p>
            <a:pPr lvl="0"/>
            <a:r>
              <a:rPr lang="en-US" sz="2400" dirty="0"/>
              <a:t>Tribe was created out of a disagreement between the Creek and </a:t>
            </a:r>
            <a:r>
              <a:rPr lang="en-US" sz="2400" dirty="0" err="1"/>
              <a:t>Tamasee</a:t>
            </a:r>
            <a:r>
              <a:rPr lang="en-US" sz="2400" dirty="0"/>
              <a:t> Indians over which European power to side with (British or Spanish).</a:t>
            </a:r>
          </a:p>
          <a:p>
            <a:pPr lvl="0"/>
            <a:r>
              <a:rPr lang="en-US" sz="2400" dirty="0" err="1"/>
              <a:t>Tomochichi</a:t>
            </a:r>
            <a:r>
              <a:rPr lang="en-US" sz="2400" dirty="0"/>
              <a:t> sided with British so when Oglethorpe arrived he allowed them to create the city of Savannah on Yamacraw Bluff.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607" y="1191985"/>
            <a:ext cx="4380961" cy="5323701"/>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157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BE39-7ED1-4CAB-9727-0FD2A19F8A9E}"/>
              </a:ext>
            </a:extLst>
          </p:cNvPr>
          <p:cNvSpPr>
            <a:spLocks noGrp="1"/>
          </p:cNvSpPr>
          <p:nvPr>
            <p:ph type="title"/>
          </p:nvPr>
        </p:nvSpPr>
        <p:spPr/>
        <p:txBody>
          <a:bodyPr/>
          <a:lstStyle/>
          <a:p>
            <a:r>
              <a:rPr lang="en-US" dirty="0"/>
              <a:t>Standard of Excellence </a:t>
            </a:r>
          </a:p>
        </p:txBody>
      </p:sp>
      <p:sp>
        <p:nvSpPr>
          <p:cNvPr id="3" name="Content Placeholder 2">
            <a:extLst>
              <a:ext uri="{FF2B5EF4-FFF2-40B4-BE49-F238E27FC236}">
                <a16:creationId xmlns:a16="http://schemas.microsoft.com/office/drawing/2014/main" id="{64E391BB-BAE6-47CA-9F62-D22B80994580}"/>
              </a:ext>
            </a:extLst>
          </p:cNvPr>
          <p:cNvSpPr>
            <a:spLocks noGrp="1"/>
          </p:cNvSpPr>
          <p:nvPr>
            <p:ph idx="1"/>
          </p:nvPr>
        </p:nvSpPr>
        <p:spPr/>
        <p:txBody>
          <a:bodyPr>
            <a:normAutofit lnSpcReduction="10000"/>
          </a:bodyPr>
          <a:lstStyle/>
          <a:p>
            <a:pPr marL="0" indent="0">
              <a:buNone/>
            </a:pPr>
            <a:r>
              <a:rPr lang="en-US" dirty="0"/>
              <a:t>SS8H2 Analyze the colonial period of Georgia’s history. </a:t>
            </a:r>
          </a:p>
          <a:p>
            <a:pPr marL="514350" indent="-514350">
              <a:buAutoNum type="alphaLcPeriod"/>
            </a:pPr>
            <a:r>
              <a:rPr lang="en-US" dirty="0"/>
              <a:t>Explain the importance of the Charter of 1732, including the reasons for settlement (philanthropy, economics, and defense). </a:t>
            </a:r>
          </a:p>
          <a:p>
            <a:pPr marL="514350" indent="-514350">
              <a:buAutoNum type="alphaLcPeriod"/>
            </a:pPr>
            <a:r>
              <a:rPr lang="en-US" dirty="0"/>
              <a:t>Analyze the relationship between James Oglethorpe, </a:t>
            </a:r>
            <a:r>
              <a:rPr lang="en-US" dirty="0" err="1"/>
              <a:t>Tomochichi</a:t>
            </a:r>
            <a:r>
              <a:rPr lang="en-US" dirty="0"/>
              <a:t>, and Mary Musgrove in establishing the city of Savannah at Yamacraw Bluff. </a:t>
            </a:r>
          </a:p>
          <a:p>
            <a:pPr marL="514350" indent="-514350">
              <a:buAutoNum type="alphaLcPeriod"/>
            </a:pPr>
            <a:r>
              <a:rPr lang="en-US" dirty="0"/>
              <a:t>Evaluate the role of diverse groups (Jews, </a:t>
            </a:r>
            <a:r>
              <a:rPr lang="en-US" dirty="0" err="1"/>
              <a:t>Salzburgers</a:t>
            </a:r>
            <a:r>
              <a:rPr lang="en-US" dirty="0"/>
              <a:t>, Highland Scots, and Malcontents) in settling Georgia during the Trustee Period. </a:t>
            </a:r>
          </a:p>
          <a:p>
            <a:pPr marL="514350" indent="-514350">
              <a:buAutoNum type="alphaLcPeriod"/>
            </a:pPr>
            <a:r>
              <a:rPr lang="en-US" dirty="0"/>
              <a:t>Explain the transition of Georgia into a royal colony with regard to land ownership, slavery, alcohol, and government. e. Give examples of the kinds of goods and services produced and traded in colonial Georgia.</a:t>
            </a:r>
          </a:p>
        </p:txBody>
      </p:sp>
    </p:spTree>
    <p:extLst>
      <p:ext uri="{BB962C8B-B14F-4D97-AF65-F5344CB8AC3E}">
        <p14:creationId xmlns:p14="http://schemas.microsoft.com/office/powerpoint/2010/main" val="1794824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69" y="126146"/>
            <a:ext cx="11741829" cy="1400530"/>
          </a:xfrm>
        </p:spPr>
        <p:txBody>
          <a:bodyPr/>
          <a:lstStyle/>
          <a:p>
            <a:r>
              <a:rPr lang="en-US" sz="3600" dirty="0" err="1"/>
              <a:t>Tomochichi</a:t>
            </a:r>
            <a:r>
              <a:rPr lang="en-US" sz="3600" dirty="0"/>
              <a:t> and the Founding of Savannah</a:t>
            </a:r>
            <a:r>
              <a:rPr lang="en-US" dirty="0"/>
              <a:t/>
            </a:r>
            <a:br>
              <a:rPr lang="en-US" dirty="0"/>
            </a:br>
            <a:endParaRPr lang="en-US" dirty="0"/>
          </a:p>
        </p:txBody>
      </p:sp>
      <p:sp>
        <p:nvSpPr>
          <p:cNvPr id="3" name="Content Placeholder 2"/>
          <p:cNvSpPr>
            <a:spLocks noGrp="1"/>
          </p:cNvSpPr>
          <p:nvPr>
            <p:ph idx="1"/>
          </p:nvPr>
        </p:nvSpPr>
        <p:spPr>
          <a:xfrm>
            <a:off x="450168" y="1257300"/>
            <a:ext cx="5460774" cy="5102724"/>
          </a:xfrm>
        </p:spPr>
        <p:txBody>
          <a:bodyPr>
            <a:normAutofit fontScale="92500"/>
          </a:bodyPr>
          <a:lstStyle/>
          <a:p>
            <a:pPr lvl="0"/>
            <a:r>
              <a:rPr lang="en-US" sz="2800" dirty="0"/>
              <a:t>Leader of the Yamacraw Indians. </a:t>
            </a:r>
          </a:p>
          <a:p>
            <a:pPr lvl="0"/>
            <a:r>
              <a:rPr lang="en-US" sz="2800" dirty="0"/>
              <a:t>Tribe was created out of a disagreement between the Creek and </a:t>
            </a:r>
            <a:r>
              <a:rPr lang="en-US" sz="2800" dirty="0" err="1"/>
              <a:t>Tamasee</a:t>
            </a:r>
            <a:r>
              <a:rPr lang="en-US" sz="2800" dirty="0"/>
              <a:t> Indians over which European power to side with (British or Spanish).</a:t>
            </a:r>
          </a:p>
          <a:p>
            <a:pPr lvl="0"/>
            <a:r>
              <a:rPr lang="en-US" sz="2800" dirty="0" err="1"/>
              <a:t>Tomochichi</a:t>
            </a:r>
            <a:r>
              <a:rPr lang="en-US" sz="2800" dirty="0"/>
              <a:t> sided with British so when Oglethorpe arrived he allowed them to create the city of Savannah on Yamacraw Bluff.  </a:t>
            </a:r>
          </a:p>
          <a:p>
            <a:endParaRPr lang="en-US" dirty="0"/>
          </a:p>
        </p:txBody>
      </p:sp>
      <p:pic>
        <p:nvPicPr>
          <p:cNvPr id="1028" name="Picture 4" descr="Image result for yamacraw blu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942" y="1401761"/>
            <a:ext cx="6031314" cy="450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31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Tomochichi</a:t>
            </a:r>
            <a:r>
              <a:rPr lang="en-US" dirty="0"/>
              <a:t> (continued) </a:t>
            </a:r>
          </a:p>
        </p:txBody>
      </p:sp>
      <p:sp>
        <p:nvSpPr>
          <p:cNvPr id="3" name="Content Placeholder 2"/>
          <p:cNvSpPr>
            <a:spLocks noGrp="1"/>
          </p:cNvSpPr>
          <p:nvPr>
            <p:ph idx="1"/>
          </p:nvPr>
        </p:nvSpPr>
        <p:spPr>
          <a:xfrm>
            <a:off x="228602" y="2030187"/>
            <a:ext cx="11832770" cy="4827813"/>
          </a:xfrm>
        </p:spPr>
        <p:txBody>
          <a:bodyPr>
            <a:normAutofit/>
          </a:bodyPr>
          <a:lstStyle/>
          <a:p>
            <a:pPr lvl="0"/>
            <a:r>
              <a:rPr lang="en-US" sz="3200" dirty="0"/>
              <a:t>Oglethorpe and </a:t>
            </a:r>
            <a:r>
              <a:rPr lang="en-US" sz="3200" dirty="0" err="1"/>
              <a:t>Tomochichi</a:t>
            </a:r>
            <a:r>
              <a:rPr lang="en-US" sz="3200" dirty="0"/>
              <a:t> became good friends until </a:t>
            </a:r>
            <a:r>
              <a:rPr lang="en-US" sz="3200" dirty="0" err="1"/>
              <a:t>Tomochichi’s</a:t>
            </a:r>
            <a:r>
              <a:rPr lang="en-US" sz="3200" dirty="0"/>
              <a:t> death in 1739 (in his 90’s!)</a:t>
            </a:r>
          </a:p>
          <a:p>
            <a:pPr lvl="0"/>
            <a:r>
              <a:rPr lang="en-US" sz="3200" dirty="0" err="1"/>
              <a:t>Tomochichi</a:t>
            </a:r>
            <a:r>
              <a:rPr lang="en-US" sz="3200" dirty="0"/>
              <a:t> helped establish English speaking schools for Native Americans in Georgia.</a:t>
            </a:r>
          </a:p>
          <a:p>
            <a:pPr lvl="0"/>
            <a:r>
              <a:rPr lang="en-US" sz="3200" dirty="0"/>
              <a:t>He was buried in Savannah with full British military honors. </a:t>
            </a:r>
          </a:p>
          <a:p>
            <a:endParaRPr lang="en-US" dirty="0"/>
          </a:p>
        </p:txBody>
      </p:sp>
    </p:spTree>
    <p:extLst>
      <p:ext uri="{BB962C8B-B14F-4D97-AF65-F5344CB8AC3E}">
        <p14:creationId xmlns:p14="http://schemas.microsoft.com/office/powerpoint/2010/main" val="3760211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 Musgrove</a:t>
            </a:r>
            <a:br>
              <a:rPr lang="en-US" dirty="0"/>
            </a:br>
            <a:endParaRPr lang="en-US" dirty="0"/>
          </a:p>
        </p:txBody>
      </p:sp>
      <p:sp>
        <p:nvSpPr>
          <p:cNvPr id="3" name="Content Placeholder 2"/>
          <p:cNvSpPr>
            <a:spLocks noGrp="1"/>
          </p:cNvSpPr>
          <p:nvPr>
            <p:ph idx="1"/>
          </p:nvPr>
        </p:nvSpPr>
        <p:spPr>
          <a:xfrm>
            <a:off x="1103312" y="1257300"/>
            <a:ext cx="5428117" cy="5600700"/>
          </a:xfrm>
        </p:spPr>
        <p:txBody>
          <a:bodyPr>
            <a:normAutofit lnSpcReduction="10000"/>
          </a:bodyPr>
          <a:lstStyle/>
          <a:p>
            <a:pPr lvl="0"/>
            <a:r>
              <a:rPr lang="en-US" sz="2400" dirty="0"/>
              <a:t>Served as </a:t>
            </a:r>
            <a:r>
              <a:rPr lang="en-US" sz="2400" dirty="0" err="1"/>
              <a:t>Oglethope’s</a:t>
            </a:r>
            <a:r>
              <a:rPr lang="en-US" sz="2400" dirty="0"/>
              <a:t> translator.</a:t>
            </a:r>
          </a:p>
          <a:p>
            <a:pPr lvl="0"/>
            <a:r>
              <a:rPr lang="en-US" sz="2400" dirty="0"/>
              <a:t>She and her husband John ran a successful fur trading business before Oglethorpe was ever in the colonies (1717).</a:t>
            </a:r>
          </a:p>
          <a:p>
            <a:pPr lvl="0"/>
            <a:r>
              <a:rPr lang="en-US" sz="2400" dirty="0"/>
              <a:t>She helped translate between Oglethorpe and </a:t>
            </a:r>
            <a:r>
              <a:rPr lang="en-US" sz="2400" dirty="0" err="1"/>
              <a:t>Tomochichi</a:t>
            </a:r>
            <a:endParaRPr lang="en-US" sz="2400" dirty="0"/>
          </a:p>
          <a:p>
            <a:pPr lvl="0"/>
            <a:r>
              <a:rPr lang="en-US" sz="2400" dirty="0"/>
              <a:t>The natives liked her so much they gave her hundreds of acres of land which the British wouldn’t recognize. She led 200 Natives to argue with the British for her land rights. Later was </a:t>
            </a:r>
            <a:r>
              <a:rPr lang="en-US" sz="2400" dirty="0" smtClean="0"/>
              <a:t>given St. </a:t>
            </a:r>
            <a:r>
              <a:rPr lang="en-US" sz="2400" smtClean="0"/>
              <a:t>Catherine's </a:t>
            </a:r>
            <a:r>
              <a:rPr lang="en-US" sz="2400" dirty="0"/>
              <a:t>Island.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31" r="5154" b="6866"/>
          <a:stretch/>
        </p:blipFill>
        <p:spPr>
          <a:xfrm>
            <a:off x="7520969" y="1257300"/>
            <a:ext cx="3797490" cy="4790364"/>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35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Savannah</a:t>
            </a:r>
            <a:endParaRPr lang="en-US" dirty="0"/>
          </a:p>
        </p:txBody>
      </p:sp>
      <p:sp>
        <p:nvSpPr>
          <p:cNvPr id="3" name="Content Placeholder 2"/>
          <p:cNvSpPr>
            <a:spLocks noGrp="1"/>
          </p:cNvSpPr>
          <p:nvPr>
            <p:ph idx="1"/>
          </p:nvPr>
        </p:nvSpPr>
        <p:spPr>
          <a:xfrm>
            <a:off x="838200" y="1825625"/>
            <a:ext cx="3750129" cy="4351338"/>
          </a:xfrm>
        </p:spPr>
        <p:txBody>
          <a:bodyPr/>
          <a:lstStyle/>
          <a:p>
            <a:r>
              <a:rPr lang="en-US" sz="2800" dirty="0"/>
              <a:t>Savannah </a:t>
            </a:r>
          </a:p>
          <a:p>
            <a:pPr lvl="0"/>
            <a:r>
              <a:rPr lang="en-US" sz="2800" dirty="0"/>
              <a:t>City was set up in a grid.</a:t>
            </a:r>
          </a:p>
          <a:p>
            <a:pPr lvl="0"/>
            <a:r>
              <a:rPr lang="en-US" sz="2800" dirty="0"/>
              <a:t>Of the original 24 Squares, 22 still exist today. </a:t>
            </a:r>
          </a:p>
          <a:p>
            <a:pPr lvl="0"/>
            <a:r>
              <a:rPr lang="en-US" sz="2800" dirty="0"/>
              <a:t>Last British capital city established in America. </a:t>
            </a:r>
          </a:p>
          <a:p>
            <a:endParaRPr lang="en-US" b="1" dirty="0"/>
          </a:p>
        </p:txBody>
      </p:sp>
      <p:pic>
        <p:nvPicPr>
          <p:cNvPr id="4" name="Picture 2" descr="Image result for colonial savann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472" y="1152983"/>
            <a:ext cx="6092467"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99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solidFill>
            <a:srgbClr val="72C4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1524001" y="6654294"/>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7" name="TextBox 6"/>
          <p:cNvSpPr txBox="1"/>
          <p:nvPr/>
        </p:nvSpPr>
        <p:spPr>
          <a:xfrm>
            <a:off x="6426077" y="1052196"/>
            <a:ext cx="4100763" cy="1031051"/>
          </a:xfrm>
          <a:prstGeom prst="rect">
            <a:avLst/>
          </a:prstGeom>
          <a:noFill/>
        </p:spPr>
        <p:txBody>
          <a:bodyPr wrap="square" rtlCol="0">
            <a:spAutoFit/>
          </a:bodyPr>
          <a:lstStyle/>
          <a:p>
            <a:pPr algn="ctr"/>
            <a:r>
              <a:rPr lang="en-US" sz="4000" dirty="0">
                <a:solidFill>
                  <a:sysClr val="windowText" lastClr="000000"/>
                </a:solidFill>
                <a:latin typeface="KG First Time In Forever" panose="02000506000000020003" pitchFamily="2" charset="0"/>
                <a:ea typeface="KBScaredStraight" panose="02000603000000000000" pitchFamily="2" charset="0"/>
              </a:rPr>
              <a:t>Savannah River</a:t>
            </a:r>
          </a:p>
          <a:p>
            <a:pPr marL="428615" indent="-428615">
              <a:buFont typeface="Arial" panose="020B0604020202020204" pitchFamily="34" charset="0"/>
              <a:buChar char="•"/>
            </a:pPr>
            <a:endParaRPr lang="en-US" sz="2100" dirty="0">
              <a:solidFill>
                <a:sysClr val="windowText" lastClr="000000"/>
              </a:solidFill>
              <a:latin typeface="KBScaredStraight" panose="02000603000000000000" pitchFamily="2" charset="0"/>
              <a:ea typeface="KBScaredStraight" panose="02000603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574" y="3618500"/>
            <a:ext cx="2560320" cy="2560320"/>
          </a:xfrm>
          <a:prstGeom prst="rect">
            <a:avLst/>
          </a:prstGeom>
          <a:ln w="38100">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523" y="2722373"/>
            <a:ext cx="5912316" cy="3931920"/>
          </a:xfrm>
          <a:prstGeom prst="rect">
            <a:avLst/>
          </a:prstGeom>
          <a:ln w="38100">
            <a:solidFill>
              <a:schemeClr val="tx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1198" t="33508" r="31145" b="33509"/>
          <a:stretch/>
        </p:blipFill>
        <p:spPr>
          <a:xfrm>
            <a:off x="1710995" y="196121"/>
            <a:ext cx="4175951" cy="2743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3159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97" y="0"/>
            <a:ext cx="9404723" cy="1400530"/>
          </a:xfrm>
        </p:spPr>
        <p:txBody>
          <a:bodyPr/>
          <a:lstStyle/>
          <a:p>
            <a:r>
              <a:rPr lang="en-US" dirty="0" smtClean="0"/>
              <a:t>Other Groups in Georgia </a:t>
            </a:r>
            <a:endParaRPr lang="en-US" dirty="0"/>
          </a:p>
        </p:txBody>
      </p:sp>
      <p:sp>
        <p:nvSpPr>
          <p:cNvPr id="3" name="Content Placeholder 2"/>
          <p:cNvSpPr>
            <a:spLocks noGrp="1"/>
          </p:cNvSpPr>
          <p:nvPr>
            <p:ph idx="1"/>
          </p:nvPr>
        </p:nvSpPr>
        <p:spPr>
          <a:xfrm>
            <a:off x="364671" y="849085"/>
            <a:ext cx="10515600" cy="5812971"/>
          </a:xfrm>
        </p:spPr>
        <p:txBody>
          <a:bodyPr>
            <a:normAutofit fontScale="92500"/>
          </a:bodyPr>
          <a:lstStyle/>
          <a:p>
            <a:pPr lvl="0"/>
            <a:r>
              <a:rPr lang="en-US" sz="2800" dirty="0"/>
              <a:t>Jews- Originally banned. 42 arrived 5 months after Oglethorpe and were welcomed because one was a doctor and another was experienced in viticulture (wine making)</a:t>
            </a:r>
            <a:endParaRPr lang="en-US" sz="3200" dirty="0"/>
          </a:p>
          <a:p>
            <a:pPr lvl="1"/>
            <a:r>
              <a:rPr lang="en-US" sz="2400" dirty="0"/>
              <a:t>Congregation </a:t>
            </a:r>
            <a:r>
              <a:rPr lang="en-US" sz="2400" dirty="0" err="1"/>
              <a:t>Mickve</a:t>
            </a:r>
            <a:r>
              <a:rPr lang="en-US" sz="2400" dirty="0"/>
              <a:t> Israel- Oldest Jewish congregation in south and 3</a:t>
            </a:r>
            <a:r>
              <a:rPr lang="en-US" sz="2400" baseline="30000" dirty="0"/>
              <a:t>rd</a:t>
            </a:r>
            <a:r>
              <a:rPr lang="en-US" sz="2400" dirty="0"/>
              <a:t> oldest in US</a:t>
            </a:r>
            <a:endParaRPr lang="en-US" sz="2800" dirty="0"/>
          </a:p>
          <a:p>
            <a:pPr lvl="0"/>
            <a:r>
              <a:rPr lang="en-US" sz="2800" dirty="0" err="1"/>
              <a:t>Salzburgers</a:t>
            </a:r>
            <a:r>
              <a:rPr lang="en-US" sz="2800" dirty="0"/>
              <a:t>- German speaking Protestants who were kicked out of Austria by Catholic monarch. King George II was a German Protestant offered them a home in Georgia. </a:t>
            </a:r>
            <a:endParaRPr lang="en-US" sz="3200" dirty="0"/>
          </a:p>
          <a:p>
            <a:pPr lvl="1"/>
            <a:r>
              <a:rPr lang="en-US" sz="2400" dirty="0"/>
              <a:t>Settled in town named Ebenezer “Stone of Help” (too swampy, poor water, any deaths)</a:t>
            </a:r>
            <a:endParaRPr lang="en-US" sz="2800" dirty="0"/>
          </a:p>
          <a:p>
            <a:pPr lvl="1"/>
            <a:r>
              <a:rPr lang="en-US" sz="2400" dirty="0"/>
              <a:t>Moved to “New Ebenezer”- Establish water powered grist mill, Sunday school and orphanage. Also only group to have any success with silk production. </a:t>
            </a:r>
            <a:endParaRPr lang="en-US" sz="2800" dirty="0"/>
          </a:p>
          <a:p>
            <a:pPr lvl="1"/>
            <a:r>
              <a:rPr lang="en-US" sz="2400" dirty="0" err="1"/>
              <a:t>Salzburgers</a:t>
            </a:r>
            <a:r>
              <a:rPr lang="en-US" sz="2400" dirty="0"/>
              <a:t> were anti slavery, Oldest Lutheran Congregation in US. </a:t>
            </a:r>
            <a:endParaRPr lang="en-US" sz="2800" dirty="0"/>
          </a:p>
          <a:p>
            <a:endParaRPr lang="en-US" dirty="0"/>
          </a:p>
        </p:txBody>
      </p:sp>
    </p:spTree>
    <p:extLst>
      <p:ext uri="{BB962C8B-B14F-4D97-AF65-F5344CB8AC3E}">
        <p14:creationId xmlns:p14="http://schemas.microsoft.com/office/powerpoint/2010/main" val="260624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Groups in Georgia </a:t>
            </a:r>
            <a:r>
              <a:rPr lang="en-US" sz="4000" dirty="0"/>
              <a:t/>
            </a:r>
            <a:br>
              <a:rPr lang="en-US" sz="4000" dirty="0"/>
            </a:br>
            <a:endParaRPr lang="en-US" b="1" dirty="0"/>
          </a:p>
        </p:txBody>
      </p:sp>
      <p:sp>
        <p:nvSpPr>
          <p:cNvPr id="3" name="Content Placeholder 2"/>
          <p:cNvSpPr>
            <a:spLocks noGrp="1"/>
          </p:cNvSpPr>
          <p:nvPr>
            <p:ph idx="1"/>
          </p:nvPr>
        </p:nvSpPr>
        <p:spPr>
          <a:xfrm>
            <a:off x="244929" y="1240972"/>
            <a:ext cx="11789227" cy="5617028"/>
          </a:xfrm>
        </p:spPr>
        <p:txBody>
          <a:bodyPr>
            <a:normAutofit/>
          </a:bodyPr>
          <a:lstStyle/>
          <a:p>
            <a:pPr lvl="0"/>
            <a:r>
              <a:rPr lang="en-US" sz="2800" dirty="0" smtClean="0"/>
              <a:t>Highland </a:t>
            </a:r>
            <a:r>
              <a:rPr lang="en-US" sz="2800" dirty="0"/>
              <a:t>Scots- Brought to Georgia by Oglethorpe because of military reputation. </a:t>
            </a:r>
            <a:endParaRPr lang="en-US" sz="3200" dirty="0"/>
          </a:p>
          <a:p>
            <a:pPr lvl="1"/>
            <a:r>
              <a:rPr lang="en-US" sz="2400" dirty="0"/>
              <a:t>Were given land near the abandoned Ft. King George. They named it Darien. </a:t>
            </a:r>
            <a:endParaRPr lang="en-US" sz="2800" dirty="0"/>
          </a:p>
          <a:p>
            <a:pPr lvl="1"/>
            <a:r>
              <a:rPr lang="en-US" sz="2400" dirty="0"/>
              <a:t>Fought in the Battle of Bloody Marsh and two attempts at taking St. Augustine from Spanish.  </a:t>
            </a:r>
            <a:endParaRPr lang="en-US" sz="2800" dirty="0"/>
          </a:p>
          <a:p>
            <a:pPr lvl="1"/>
            <a:r>
              <a:rPr lang="en-US" sz="2400" dirty="0"/>
              <a:t>Were Anti-Slavery</a:t>
            </a:r>
            <a:endParaRPr lang="en-US" sz="2800" dirty="0"/>
          </a:p>
          <a:p>
            <a:pPr lvl="0"/>
            <a:r>
              <a:rPr lang="en-US" sz="2800" dirty="0"/>
              <a:t>Malcontents- These were the individuals angered by the Charter of 1732. Wanted to own more land, own slaves, buy rum. Complained so much that the charter was ended one year early and Georgia became a royal colony. </a:t>
            </a:r>
            <a:endParaRPr lang="en-US" sz="3200" dirty="0"/>
          </a:p>
          <a:p>
            <a:endParaRPr lang="en-US" dirty="0"/>
          </a:p>
        </p:txBody>
      </p:sp>
    </p:spTree>
    <p:extLst>
      <p:ext uri="{BB962C8B-B14F-4D97-AF65-F5344CB8AC3E}">
        <p14:creationId xmlns:p14="http://schemas.microsoft.com/office/powerpoint/2010/main" val="366418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Royal Colony</a:t>
            </a:r>
            <a:endParaRPr lang="en-US" dirty="0"/>
          </a:p>
        </p:txBody>
      </p:sp>
      <p:sp>
        <p:nvSpPr>
          <p:cNvPr id="3" name="Content Placeholder 2"/>
          <p:cNvSpPr>
            <a:spLocks noGrp="1"/>
          </p:cNvSpPr>
          <p:nvPr>
            <p:ph idx="1"/>
          </p:nvPr>
        </p:nvSpPr>
        <p:spPr>
          <a:xfrm>
            <a:off x="195943" y="1240972"/>
            <a:ext cx="11511643" cy="5007428"/>
          </a:xfrm>
        </p:spPr>
        <p:txBody>
          <a:bodyPr>
            <a:normAutofit fontScale="92500" lnSpcReduction="10000"/>
          </a:bodyPr>
          <a:lstStyle/>
          <a:p>
            <a:pPr lvl="0"/>
            <a:r>
              <a:rPr lang="en-US" sz="3200" dirty="0"/>
              <a:t>The Charter of 1732 ended in 1751.</a:t>
            </a:r>
            <a:endParaRPr lang="en-US" sz="3600" dirty="0"/>
          </a:p>
          <a:p>
            <a:pPr lvl="0"/>
            <a:r>
              <a:rPr lang="en-US" sz="3200" dirty="0"/>
              <a:t>Rules from Trustee Period became more relaxed as time went on.</a:t>
            </a:r>
            <a:endParaRPr lang="en-US" sz="3600" dirty="0"/>
          </a:p>
          <a:p>
            <a:pPr lvl="1"/>
            <a:r>
              <a:rPr lang="en-US" sz="2800" dirty="0"/>
              <a:t>Land ownership- Land could be purchased, women could own land, more people came and boarders expanded. </a:t>
            </a:r>
            <a:endParaRPr lang="en-US" sz="3200" dirty="0"/>
          </a:p>
          <a:p>
            <a:pPr lvl="1"/>
            <a:r>
              <a:rPr lang="en-US" sz="2800" dirty="0"/>
              <a:t>Alcohol- Originally forbidden but was not enforced by 1742. 1749 the Rum Act was repealed.</a:t>
            </a:r>
            <a:endParaRPr lang="en-US" sz="3200" dirty="0"/>
          </a:p>
          <a:p>
            <a:pPr lvl="1"/>
            <a:r>
              <a:rPr lang="en-US" sz="2800" dirty="0"/>
              <a:t>Slavery- 1749 Slavery became allowed. Agriculture boomed.</a:t>
            </a:r>
            <a:endParaRPr lang="en-US" sz="3200" dirty="0"/>
          </a:p>
          <a:p>
            <a:pPr lvl="0"/>
            <a:r>
              <a:rPr lang="en-US" sz="3200" dirty="0"/>
              <a:t>No longer ran by Trustees. Instead the King was in charge and he put a Royal Governor in place to run day to day operations. </a:t>
            </a:r>
            <a:endParaRPr lang="en-US" sz="3600" dirty="0"/>
          </a:p>
          <a:p>
            <a:endParaRPr lang="en-US" b="1" dirty="0"/>
          </a:p>
        </p:txBody>
      </p:sp>
    </p:spTree>
    <p:extLst>
      <p:ext uri="{BB962C8B-B14F-4D97-AF65-F5344CB8AC3E}">
        <p14:creationId xmlns:p14="http://schemas.microsoft.com/office/powerpoint/2010/main" val="1253160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Rules</a:t>
            </a:r>
            <a:endParaRPr lang="en-US" dirty="0"/>
          </a:p>
        </p:txBody>
      </p:sp>
      <p:sp>
        <p:nvSpPr>
          <p:cNvPr id="3" name="Content Placeholder 2"/>
          <p:cNvSpPr>
            <a:spLocks noGrp="1"/>
          </p:cNvSpPr>
          <p:nvPr>
            <p:ph idx="1"/>
          </p:nvPr>
        </p:nvSpPr>
        <p:spPr>
          <a:xfrm>
            <a:off x="1103312" y="2052918"/>
            <a:ext cx="10571617" cy="4641796"/>
          </a:xfrm>
        </p:spPr>
        <p:txBody>
          <a:bodyPr>
            <a:normAutofit/>
          </a:bodyPr>
          <a:lstStyle/>
          <a:p>
            <a:pPr lvl="0"/>
            <a:r>
              <a:rPr lang="en-US" sz="3200" dirty="0"/>
              <a:t>New Rules established by Royal Governor</a:t>
            </a:r>
            <a:endParaRPr lang="en-US" sz="3600" dirty="0"/>
          </a:p>
          <a:p>
            <a:pPr lvl="1"/>
            <a:r>
              <a:rPr lang="en-US" sz="2800" dirty="0"/>
              <a:t>All males between 16 and 60 had to be in militia</a:t>
            </a:r>
            <a:endParaRPr lang="en-US" sz="3200" dirty="0"/>
          </a:p>
          <a:p>
            <a:pPr lvl="1"/>
            <a:r>
              <a:rPr lang="en-US" sz="2800" dirty="0"/>
              <a:t>All males had to work on roads at least 12 days a year</a:t>
            </a:r>
            <a:endParaRPr lang="en-US" sz="3200" dirty="0"/>
          </a:p>
          <a:p>
            <a:pPr lvl="1"/>
            <a:r>
              <a:rPr lang="en-US" sz="2800" dirty="0"/>
              <a:t>White males with land could vote</a:t>
            </a:r>
            <a:endParaRPr lang="en-US" sz="3200" dirty="0"/>
          </a:p>
          <a:p>
            <a:pPr lvl="0"/>
            <a:r>
              <a:rPr lang="en-US" sz="3200" dirty="0"/>
              <a:t>Georgia’s General Assembly </a:t>
            </a:r>
            <a:endParaRPr lang="en-US" sz="3600" dirty="0"/>
          </a:p>
          <a:p>
            <a:pPr lvl="1"/>
            <a:r>
              <a:rPr lang="en-US" sz="2800" dirty="0"/>
              <a:t>Upper House- Appointed</a:t>
            </a:r>
            <a:endParaRPr lang="en-US" sz="3200" dirty="0"/>
          </a:p>
          <a:p>
            <a:pPr lvl="1"/>
            <a:r>
              <a:rPr lang="en-US" sz="2800" dirty="0"/>
              <a:t>Lower House- Elected</a:t>
            </a:r>
            <a:endParaRPr lang="en-US" sz="3200" dirty="0"/>
          </a:p>
          <a:p>
            <a:endParaRPr lang="en-US" dirty="0"/>
          </a:p>
        </p:txBody>
      </p:sp>
    </p:spTree>
    <p:extLst>
      <p:ext uri="{BB962C8B-B14F-4D97-AF65-F5344CB8AC3E}">
        <p14:creationId xmlns:p14="http://schemas.microsoft.com/office/powerpoint/2010/main" val="3667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6EA7-AC38-43DF-9F7A-890F0678C78B}"/>
              </a:ext>
            </a:extLst>
          </p:cNvPr>
          <p:cNvSpPr>
            <a:spLocks noGrp="1"/>
          </p:cNvSpPr>
          <p:nvPr>
            <p:ph type="title"/>
          </p:nvPr>
        </p:nvSpPr>
        <p:spPr/>
        <p:txBody>
          <a:bodyPr/>
          <a:lstStyle/>
          <a:p>
            <a:r>
              <a:rPr lang="en-US" dirty="0"/>
              <a:t>Glossary</a:t>
            </a:r>
          </a:p>
        </p:txBody>
      </p:sp>
      <p:sp>
        <p:nvSpPr>
          <p:cNvPr id="3" name="Content Placeholder 2">
            <a:extLst>
              <a:ext uri="{FF2B5EF4-FFF2-40B4-BE49-F238E27FC236}">
                <a16:creationId xmlns:a16="http://schemas.microsoft.com/office/drawing/2014/main" id="{8DF26CCF-1C42-4295-9DD5-737BF592031D}"/>
              </a:ext>
            </a:extLst>
          </p:cNvPr>
          <p:cNvSpPr>
            <a:spLocks noGrp="1"/>
          </p:cNvSpPr>
          <p:nvPr>
            <p:ph idx="1"/>
          </p:nvPr>
        </p:nvSpPr>
        <p:spPr>
          <a:xfrm>
            <a:off x="838200" y="1315453"/>
            <a:ext cx="10515600" cy="5245768"/>
          </a:xfrm>
        </p:spPr>
        <p:txBody>
          <a:bodyPr>
            <a:normAutofit/>
          </a:bodyPr>
          <a:lstStyle/>
          <a:p>
            <a:r>
              <a:rPr lang="en-US" dirty="0"/>
              <a:t>Royal period (colony) - the royal period in Georgia beginning in 1752 after the trustees gave authority of the colony to the king. The royal period lasted until the Treaty of Paris ended the American Revolution in 1783. </a:t>
            </a:r>
          </a:p>
          <a:p>
            <a:r>
              <a:rPr lang="en-US" dirty="0"/>
              <a:t>Savannah - The first capital of Georgia; founded in 1733 by James Oglethorpe. </a:t>
            </a:r>
          </a:p>
          <a:p>
            <a:r>
              <a:rPr lang="en-US" dirty="0"/>
              <a:t>Trustee(s) - An individual or organization that holds or manages and invests assets for the benefit of another. A group of 21 men who established the colony of Georgia. Of the group, only one, James Oglethorpe, came to the colony. </a:t>
            </a:r>
          </a:p>
          <a:p>
            <a:r>
              <a:rPr lang="en-US" dirty="0"/>
              <a:t>Trustee period (1732-1751) - the time period when Georgia was governed by the trustees. The trustees created many regulations during the time period, including a ban on slavery, liquor and liquor dealers, lawyers, and Catholics. </a:t>
            </a:r>
          </a:p>
        </p:txBody>
      </p:sp>
    </p:spTree>
    <p:extLst>
      <p:ext uri="{BB962C8B-B14F-4D97-AF65-F5344CB8AC3E}">
        <p14:creationId xmlns:p14="http://schemas.microsoft.com/office/powerpoint/2010/main" val="12018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A800-4C58-4494-8F43-7FF131E8857C}"/>
              </a:ext>
            </a:extLst>
          </p:cNvPr>
          <p:cNvSpPr>
            <a:spLocks noGrp="1"/>
          </p:cNvSpPr>
          <p:nvPr>
            <p:ph type="title"/>
          </p:nvPr>
        </p:nvSpPr>
        <p:spPr/>
        <p:txBody>
          <a:bodyPr/>
          <a:lstStyle/>
          <a:p>
            <a:r>
              <a:rPr lang="en-US" dirty="0"/>
              <a:t>Charter of 1732</a:t>
            </a:r>
          </a:p>
        </p:txBody>
      </p:sp>
      <p:sp>
        <p:nvSpPr>
          <p:cNvPr id="3" name="Content Placeholder 2">
            <a:extLst>
              <a:ext uri="{FF2B5EF4-FFF2-40B4-BE49-F238E27FC236}">
                <a16:creationId xmlns:a16="http://schemas.microsoft.com/office/drawing/2014/main" id="{B6D39EAD-BB00-48F6-AE72-E61B348C63A7}"/>
              </a:ext>
            </a:extLst>
          </p:cNvPr>
          <p:cNvSpPr>
            <a:spLocks noGrp="1"/>
          </p:cNvSpPr>
          <p:nvPr>
            <p:ph idx="1"/>
          </p:nvPr>
        </p:nvSpPr>
        <p:spPr>
          <a:xfrm>
            <a:off x="789214" y="1433739"/>
            <a:ext cx="10515600" cy="4735596"/>
          </a:xfrm>
        </p:spPr>
        <p:txBody>
          <a:bodyPr>
            <a:normAutofit/>
          </a:bodyPr>
          <a:lstStyle/>
          <a:p>
            <a:r>
              <a:rPr lang="en-US" sz="2800" dirty="0"/>
              <a:t>Georgia’s Charter of 1732 outlined in detail the reasons for Georgia’s settlement.</a:t>
            </a:r>
          </a:p>
          <a:p>
            <a:r>
              <a:rPr lang="en-US" sz="2800" dirty="0"/>
              <a:t>Georgia was founded for three primary reasons: </a:t>
            </a:r>
          </a:p>
          <a:p>
            <a:pPr lvl="1"/>
            <a:r>
              <a:rPr lang="en-US" sz="2400" dirty="0"/>
              <a:t>Philanthropy</a:t>
            </a:r>
          </a:p>
          <a:p>
            <a:pPr lvl="1"/>
            <a:r>
              <a:rPr lang="en-US" sz="2400" dirty="0"/>
              <a:t>Economics </a:t>
            </a:r>
          </a:p>
          <a:p>
            <a:pPr lvl="1"/>
            <a:r>
              <a:rPr lang="en-US" sz="2400" dirty="0"/>
              <a:t>Defense </a:t>
            </a:r>
          </a:p>
          <a:p>
            <a:r>
              <a:rPr lang="en-US" sz="2800" dirty="0"/>
              <a:t>Of the three, the only true success the colony had under the Trustees was Georgia’s defense of South Carolina against Spanish invasion.</a:t>
            </a:r>
          </a:p>
        </p:txBody>
      </p:sp>
    </p:spTree>
    <p:extLst>
      <p:ext uri="{BB962C8B-B14F-4D97-AF65-F5344CB8AC3E}">
        <p14:creationId xmlns:p14="http://schemas.microsoft.com/office/powerpoint/2010/main" val="11313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E05A-C22E-4FB2-904A-8A600E9C64D6}"/>
              </a:ext>
            </a:extLst>
          </p:cNvPr>
          <p:cNvSpPr>
            <a:spLocks noGrp="1"/>
          </p:cNvSpPr>
          <p:nvPr>
            <p:ph type="title"/>
          </p:nvPr>
        </p:nvSpPr>
        <p:spPr/>
        <p:txBody>
          <a:bodyPr/>
          <a:lstStyle/>
          <a:p>
            <a:r>
              <a:rPr lang="en-US" dirty="0"/>
              <a:t>Philanthropy</a:t>
            </a:r>
          </a:p>
        </p:txBody>
      </p:sp>
      <p:sp>
        <p:nvSpPr>
          <p:cNvPr id="3" name="Content Placeholder 2">
            <a:extLst>
              <a:ext uri="{FF2B5EF4-FFF2-40B4-BE49-F238E27FC236}">
                <a16:creationId xmlns:a16="http://schemas.microsoft.com/office/drawing/2014/main" id="{10A2EB2A-3321-41CE-A597-BBF71A823ABE}"/>
              </a:ext>
            </a:extLst>
          </p:cNvPr>
          <p:cNvSpPr>
            <a:spLocks noGrp="1"/>
          </p:cNvSpPr>
          <p:nvPr>
            <p:ph idx="1"/>
          </p:nvPr>
        </p:nvSpPr>
        <p:spPr>
          <a:xfrm>
            <a:off x="277586" y="1322614"/>
            <a:ext cx="11789228" cy="5355772"/>
          </a:xfrm>
        </p:spPr>
        <p:txBody>
          <a:bodyPr>
            <a:normAutofit fontScale="92500" lnSpcReduction="10000"/>
          </a:bodyPr>
          <a:lstStyle/>
          <a:p>
            <a:r>
              <a:rPr lang="en-US" sz="2800" dirty="0"/>
              <a:t>Oglethorpe was concerned about the treatment of prison conditions for indebted people in England. (Parliament, Robert Castell) </a:t>
            </a:r>
          </a:p>
          <a:p>
            <a:r>
              <a:rPr lang="en-US" sz="2800" dirty="0"/>
              <a:t>Wanted to create a colony for a group he called the “worthy poor”. (never happened) </a:t>
            </a:r>
          </a:p>
          <a:p>
            <a:r>
              <a:rPr lang="en-US" sz="2800" dirty="0"/>
              <a:t>While most of Georgia’s first settlers were not wealthy, many were skilled craftsmen who were looking for a “new start”. </a:t>
            </a:r>
          </a:p>
          <a:p>
            <a:r>
              <a:rPr lang="en-US" sz="2800" dirty="0"/>
              <a:t>Incentives, including 50 acres of land (500 acres if the colonists paid their own passage), one year’s supply of food, and free seed and agricultural supplies for a year, were too enticing for many people to disregard and was more than they could expect to have if they remained in England. </a:t>
            </a:r>
          </a:p>
          <a:p>
            <a:r>
              <a:rPr lang="en-US" sz="2800" dirty="0"/>
              <a:t>This philanthropic gesture caused many to try their luck in the new colony. </a:t>
            </a:r>
          </a:p>
          <a:p>
            <a:endParaRPr lang="en-US" dirty="0"/>
          </a:p>
        </p:txBody>
      </p:sp>
    </p:spTree>
    <p:extLst>
      <p:ext uri="{BB962C8B-B14F-4D97-AF65-F5344CB8AC3E}">
        <p14:creationId xmlns:p14="http://schemas.microsoft.com/office/powerpoint/2010/main" val="418664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D104-70FA-4376-A5F3-11E80EFB4DF5}"/>
              </a:ext>
            </a:extLst>
          </p:cNvPr>
          <p:cNvSpPr>
            <a:spLocks noGrp="1"/>
          </p:cNvSpPr>
          <p:nvPr>
            <p:ph type="title"/>
          </p:nvPr>
        </p:nvSpPr>
        <p:spPr/>
        <p:txBody>
          <a:bodyPr/>
          <a:lstStyle/>
          <a:p>
            <a:r>
              <a:rPr lang="en-US" dirty="0"/>
              <a:t>Economics</a:t>
            </a:r>
          </a:p>
        </p:txBody>
      </p:sp>
      <p:sp>
        <p:nvSpPr>
          <p:cNvPr id="3" name="Content Placeholder 2">
            <a:extLst>
              <a:ext uri="{FF2B5EF4-FFF2-40B4-BE49-F238E27FC236}">
                <a16:creationId xmlns:a16="http://schemas.microsoft.com/office/drawing/2014/main" id="{C936681E-80E2-4E90-B634-1E2A890DCE2D}"/>
              </a:ext>
            </a:extLst>
          </p:cNvPr>
          <p:cNvSpPr>
            <a:spLocks noGrp="1"/>
          </p:cNvSpPr>
          <p:nvPr>
            <p:ph idx="1"/>
          </p:nvPr>
        </p:nvSpPr>
        <p:spPr>
          <a:xfrm>
            <a:off x="244930" y="1387930"/>
            <a:ext cx="11805556" cy="4860470"/>
          </a:xfrm>
        </p:spPr>
        <p:txBody>
          <a:bodyPr>
            <a:noAutofit/>
          </a:bodyPr>
          <a:lstStyle/>
          <a:p>
            <a:r>
              <a:rPr lang="en-US" sz="2800" dirty="0"/>
              <a:t>Mercantilism was a guiding factor in the establishment of the colony of Georgia. </a:t>
            </a:r>
          </a:p>
          <a:p>
            <a:r>
              <a:rPr lang="en-US" sz="2800" dirty="0"/>
              <a:t>The Trustees hoped that the colonists of Georgia would be able to produce four agricultural products that could not be grown successfully in England. </a:t>
            </a:r>
          </a:p>
          <a:p>
            <a:r>
              <a:rPr lang="en-US" sz="2800" dirty="0"/>
              <a:t>Rice, indigo, wine, and, most importantly, silk were the crops that were desired in England. </a:t>
            </a:r>
          </a:p>
          <a:p>
            <a:r>
              <a:rPr lang="en-US" sz="2800" dirty="0"/>
              <a:t>Silk was so important to the trustees that all colonists were required to set aside land on which to grow mulberry trees. The mulberry leaves were the food of choice for silkworms. </a:t>
            </a:r>
          </a:p>
        </p:txBody>
      </p:sp>
    </p:spTree>
    <p:extLst>
      <p:ext uri="{BB962C8B-B14F-4D97-AF65-F5344CB8AC3E}">
        <p14:creationId xmlns:p14="http://schemas.microsoft.com/office/powerpoint/2010/main" val="390158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2BA-70B8-44D6-AFD9-1FD9621476C7}"/>
              </a:ext>
            </a:extLst>
          </p:cNvPr>
          <p:cNvSpPr>
            <a:spLocks noGrp="1"/>
          </p:cNvSpPr>
          <p:nvPr>
            <p:ph type="title"/>
          </p:nvPr>
        </p:nvSpPr>
        <p:spPr/>
        <p:txBody>
          <a:bodyPr/>
          <a:lstStyle/>
          <a:p>
            <a:r>
              <a:rPr lang="en-US" dirty="0"/>
              <a:t>Economics</a:t>
            </a:r>
          </a:p>
        </p:txBody>
      </p:sp>
      <p:sp>
        <p:nvSpPr>
          <p:cNvPr id="3" name="Content Placeholder 2">
            <a:extLst>
              <a:ext uri="{FF2B5EF4-FFF2-40B4-BE49-F238E27FC236}">
                <a16:creationId xmlns:a16="http://schemas.microsoft.com/office/drawing/2014/main" id="{CBFE5980-D1DE-48F2-953D-DA82D69CAFE9}"/>
              </a:ext>
            </a:extLst>
          </p:cNvPr>
          <p:cNvSpPr>
            <a:spLocks noGrp="1"/>
          </p:cNvSpPr>
          <p:nvPr>
            <p:ph idx="1"/>
          </p:nvPr>
        </p:nvSpPr>
        <p:spPr>
          <a:xfrm>
            <a:off x="838200" y="1812925"/>
            <a:ext cx="10515600" cy="4351338"/>
          </a:xfrm>
        </p:spPr>
        <p:txBody>
          <a:bodyPr>
            <a:noAutofit/>
          </a:bodyPr>
          <a:lstStyle/>
          <a:p>
            <a:r>
              <a:rPr lang="en-US" sz="2800" dirty="0"/>
              <a:t>None of the crops reached the level of success desired by the Trustees. </a:t>
            </a:r>
          </a:p>
          <a:p>
            <a:r>
              <a:rPr lang="en-US" sz="2800" dirty="0"/>
              <a:t>During the colonial period, Georgia’s wine industry never produced sufficient quantities for successful export and the silk industry did not return the profits that were desired. </a:t>
            </a:r>
          </a:p>
          <a:p>
            <a:r>
              <a:rPr lang="en-US" sz="2800" dirty="0"/>
              <a:t>Rice, indigo, and tobacco were more successful during the Royal period and early statehood period. </a:t>
            </a:r>
          </a:p>
          <a:p>
            <a:r>
              <a:rPr lang="en-US" sz="2800" dirty="0"/>
              <a:t>A helpful mnemonic for these crops is W.R.I.S.T. </a:t>
            </a:r>
          </a:p>
        </p:txBody>
      </p:sp>
    </p:spTree>
    <p:extLst>
      <p:ext uri="{BB962C8B-B14F-4D97-AF65-F5344CB8AC3E}">
        <p14:creationId xmlns:p14="http://schemas.microsoft.com/office/powerpoint/2010/main" val="122576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A5DE-0562-41E2-98F0-AFF19F492402}"/>
              </a:ext>
            </a:extLst>
          </p:cNvPr>
          <p:cNvSpPr>
            <a:spLocks noGrp="1"/>
          </p:cNvSpPr>
          <p:nvPr>
            <p:ph type="title"/>
          </p:nvPr>
        </p:nvSpPr>
        <p:spPr/>
        <p:txBody>
          <a:bodyPr/>
          <a:lstStyle/>
          <a:p>
            <a:r>
              <a:rPr lang="en-US" dirty="0"/>
              <a:t>Defense</a:t>
            </a:r>
          </a:p>
        </p:txBody>
      </p:sp>
      <p:sp>
        <p:nvSpPr>
          <p:cNvPr id="3" name="Content Placeholder 2">
            <a:extLst>
              <a:ext uri="{FF2B5EF4-FFF2-40B4-BE49-F238E27FC236}">
                <a16:creationId xmlns:a16="http://schemas.microsoft.com/office/drawing/2014/main" id="{A699E9A0-FD68-4AB1-BDD0-54B37F1C673B}"/>
              </a:ext>
            </a:extLst>
          </p:cNvPr>
          <p:cNvSpPr>
            <a:spLocks noGrp="1"/>
          </p:cNvSpPr>
          <p:nvPr>
            <p:ph idx="1"/>
          </p:nvPr>
        </p:nvSpPr>
        <p:spPr>
          <a:xfrm>
            <a:off x="270554" y="1152983"/>
            <a:ext cx="11339059" cy="5329460"/>
          </a:xfrm>
        </p:spPr>
        <p:txBody>
          <a:bodyPr>
            <a:noAutofit/>
          </a:bodyPr>
          <a:lstStyle/>
          <a:p>
            <a:r>
              <a:rPr lang="en-US" sz="2800" dirty="0"/>
              <a:t>The most important reason for Georgia’s founding was defense, primarily against the Spanish in Florida. In the 1730’s, South Carolina was a profitable British colony that was threatened by Spanish military outposts in Florida. </a:t>
            </a:r>
          </a:p>
          <a:p>
            <a:r>
              <a:rPr lang="en-US" sz="2800" dirty="0"/>
              <a:t>The Georgia colony’s role was to serve as a military “buffer” between the two. Evidence of the buffer zone includes the forts that Oglethorpe constructed between Spanish Florida and Georgia and his bringing the highly-skilled Highland Scots to reoccupy the abandoned Fort King George (near modern-day Darien) in 1736. </a:t>
            </a:r>
          </a:p>
        </p:txBody>
      </p:sp>
    </p:spTree>
    <p:extLst>
      <p:ext uri="{BB962C8B-B14F-4D97-AF65-F5344CB8AC3E}">
        <p14:creationId xmlns:p14="http://schemas.microsoft.com/office/powerpoint/2010/main" val="30815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C3B1-D727-49B6-837B-CA920A85452F}"/>
              </a:ext>
            </a:extLst>
          </p:cNvPr>
          <p:cNvSpPr>
            <a:spLocks noGrp="1"/>
          </p:cNvSpPr>
          <p:nvPr>
            <p:ph type="title"/>
          </p:nvPr>
        </p:nvSpPr>
        <p:spPr/>
        <p:txBody>
          <a:bodyPr/>
          <a:lstStyle/>
          <a:p>
            <a:r>
              <a:rPr lang="en-US" dirty="0"/>
              <a:t>The War of Jenkins’ Ear</a:t>
            </a:r>
          </a:p>
        </p:txBody>
      </p:sp>
      <p:sp>
        <p:nvSpPr>
          <p:cNvPr id="3" name="Content Placeholder 2">
            <a:extLst>
              <a:ext uri="{FF2B5EF4-FFF2-40B4-BE49-F238E27FC236}">
                <a16:creationId xmlns:a16="http://schemas.microsoft.com/office/drawing/2014/main" id="{5D15E936-5293-4D6E-9155-FC31C77D50BF}"/>
              </a:ext>
            </a:extLst>
          </p:cNvPr>
          <p:cNvSpPr>
            <a:spLocks noGrp="1"/>
          </p:cNvSpPr>
          <p:nvPr>
            <p:ph idx="1"/>
          </p:nvPr>
        </p:nvSpPr>
        <p:spPr>
          <a:xfrm>
            <a:off x="1103312" y="1306286"/>
            <a:ext cx="8946541" cy="4942113"/>
          </a:xfrm>
        </p:spPr>
        <p:txBody>
          <a:bodyPr>
            <a:noAutofit/>
          </a:bodyPr>
          <a:lstStyle/>
          <a:p>
            <a:r>
              <a:rPr lang="en-US" sz="2800" dirty="0"/>
              <a:t>The War of Jenkins’ Ear was important to the survival of the colony of Georgia and helped Georgia serve its function as a buffer for South Carolina from the Spanish in Florida. </a:t>
            </a:r>
          </a:p>
          <a:p>
            <a:r>
              <a:rPr lang="en-US" sz="2800" dirty="0"/>
              <a:t>The war was named after a British captain, Robert Jenkins, whose ear was cut off by the Spanish after he attempted to raid one of their ships.</a:t>
            </a:r>
          </a:p>
          <a:p>
            <a:r>
              <a:rPr lang="en-US" sz="2800" dirty="0"/>
              <a:t> Jenkins, who survived the attack, brought his ear to the English Parliament which in turn caused the English public to demand retribution against the Spanish. </a:t>
            </a:r>
          </a:p>
        </p:txBody>
      </p:sp>
    </p:spTree>
    <p:extLst>
      <p:ext uri="{BB962C8B-B14F-4D97-AF65-F5344CB8AC3E}">
        <p14:creationId xmlns:p14="http://schemas.microsoft.com/office/powerpoint/2010/main" val="5041887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132</TotalTime>
  <Words>2010</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Century Gothic</vt:lpstr>
      <vt:lpstr>KBScaredStraight</vt:lpstr>
      <vt:lpstr>KG First Time In Forever</vt:lpstr>
      <vt:lpstr>Wingdings 3</vt:lpstr>
      <vt:lpstr>Ion</vt:lpstr>
      <vt:lpstr>Unit 2: Part 2</vt:lpstr>
      <vt:lpstr>Standard of Excellence </vt:lpstr>
      <vt:lpstr>Glossary</vt:lpstr>
      <vt:lpstr>Charter of 1732</vt:lpstr>
      <vt:lpstr>Philanthropy</vt:lpstr>
      <vt:lpstr>Economics</vt:lpstr>
      <vt:lpstr>Economics</vt:lpstr>
      <vt:lpstr>Defense</vt:lpstr>
      <vt:lpstr>The War of Jenkins’ Ear</vt:lpstr>
      <vt:lpstr>Jenkins’ Ear Continued </vt:lpstr>
      <vt:lpstr>PowerPoint Presentation</vt:lpstr>
      <vt:lpstr>PowerPoint Presentation</vt:lpstr>
      <vt:lpstr>Charter of 1732</vt:lpstr>
      <vt:lpstr>Charter of 1732 (continued)</vt:lpstr>
      <vt:lpstr>Charter of 1732 (continued) </vt:lpstr>
      <vt:lpstr>Part 3: Establishing a colony in Savannah</vt:lpstr>
      <vt:lpstr>James Edward Oglethorpe (1696-1785)</vt:lpstr>
      <vt:lpstr>PowerPoint Presentation</vt:lpstr>
      <vt:lpstr>Tomochichi</vt:lpstr>
      <vt:lpstr>Tomochichi and the Founding of Savannah </vt:lpstr>
      <vt:lpstr>Tomochichi (continued) </vt:lpstr>
      <vt:lpstr>Mary Musgrove </vt:lpstr>
      <vt:lpstr>Savannah</vt:lpstr>
      <vt:lpstr>PowerPoint Presentation</vt:lpstr>
      <vt:lpstr>Other Groups in Georgia </vt:lpstr>
      <vt:lpstr>Other Groups in Georgia  </vt:lpstr>
      <vt:lpstr>Royal Colony</vt:lpstr>
      <vt:lpstr>New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Part 2</dc:title>
  <dc:creator>William Ridgely</dc:creator>
  <cp:lastModifiedBy>William Ridgely</cp:lastModifiedBy>
  <cp:revision>17</cp:revision>
  <dcterms:created xsi:type="dcterms:W3CDTF">2017-08-29T01:07:30Z</dcterms:created>
  <dcterms:modified xsi:type="dcterms:W3CDTF">2017-09-07T11:28:42Z</dcterms:modified>
</cp:coreProperties>
</file>