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1" r:id="rId16"/>
    <p:sldId id="273" r:id="rId17"/>
    <p:sldId id="275" r:id="rId18"/>
    <p:sldId id="277" r:id="rId19"/>
    <p:sldId id="278" r:id="rId20"/>
    <p:sldId id="280" r:id="rId21"/>
    <p:sldId id="281"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3" autoAdjust="0"/>
    <p:restoredTop sz="94660"/>
  </p:normalViewPr>
  <p:slideViewPr>
    <p:cSldViewPr snapToGrid="0">
      <p:cViewPr varScale="1">
        <p:scale>
          <a:sx n="91" d="100"/>
          <a:sy n="91" d="100"/>
        </p:scale>
        <p:origin x="4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265054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196747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338306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162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183066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3830640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84461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3471743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340890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DC05958-8001-4AF8-A07D-66BC1D3B3815}" type="slidenum">
              <a:rPr lang="en-US"/>
              <a:pPr/>
              <a:t>‹#›</a:t>
            </a:fld>
            <a:endParaRPr lang="en-US" dirty="0"/>
          </a:p>
        </p:txBody>
      </p:sp>
    </p:spTree>
    <p:extLst>
      <p:ext uri="{BB962C8B-B14F-4D97-AF65-F5344CB8AC3E}">
        <p14:creationId xmlns:p14="http://schemas.microsoft.com/office/powerpoint/2010/main" val="295972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17426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332143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11851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252981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262407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155860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156786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FE8D2B-D92D-4AD5-85A9-D9C16DF9A687}"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550C0B-2F64-473D-9E9C-19D4905FE283}" type="slidenum">
              <a:rPr lang="en-US" smtClean="0"/>
              <a:t>‹#›</a:t>
            </a:fld>
            <a:endParaRPr lang="en-US" dirty="0"/>
          </a:p>
        </p:txBody>
      </p:sp>
    </p:spTree>
    <p:extLst>
      <p:ext uri="{BB962C8B-B14F-4D97-AF65-F5344CB8AC3E}">
        <p14:creationId xmlns:p14="http://schemas.microsoft.com/office/powerpoint/2010/main" val="258314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FE8D2B-D92D-4AD5-85A9-D9C16DF9A687}" type="datetimeFigureOut">
              <a:rPr lang="en-US" smtClean="0"/>
              <a:t>11/7/2017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550C0B-2F64-473D-9E9C-19D4905FE283}" type="slidenum">
              <a:rPr lang="en-US" smtClean="0"/>
              <a:t>‹#›</a:t>
            </a:fld>
            <a:endParaRPr lang="en-US" dirty="0"/>
          </a:p>
        </p:txBody>
      </p:sp>
    </p:spTree>
    <p:extLst>
      <p:ext uri="{BB962C8B-B14F-4D97-AF65-F5344CB8AC3E}">
        <p14:creationId xmlns:p14="http://schemas.microsoft.com/office/powerpoint/2010/main" val="1475200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file:///D:\Chapter11\lincoln.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pbsvideodb.pbs.org/resources/civilwar/images/cwmap16.jpg&amp;imgrefurl=http://pbsvideodb.pbs.org/resources/civilwar/mapsandgraphs/map16.html&amp;h=341&amp;w=450&amp;sz=17&amp;tbnid=5wqAqpGcW5IJ:&amp;tbnh=93&amp;tbnw=124&amp;hl=en&amp;start=2&amp;prev=/images?q=map+of+Fort+Sumter&amp;svnum=10&amp;hl=en&amp;lr=" TargetMode="External"/><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www.currierandives.info/civil-war/Jefferson-Davis.gif&amp;imgrefurl=http://www.currierandives.info/civil-war/&amp;h=500&amp;w=387&amp;sz=77&amp;tbnid=ZynCA8zHv0gJ:&amp;tbnh=127&amp;tbnw=98&amp;hl=en&amp;start=1&amp;prev=/images?q=Jefferson+Davis+&amp;svnum=10&amp;hl=en&amp;lr=" TargetMode="External"/><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hyperlink" Target="file:///D:\Chapter11\lincoln.html" TargetMode="Externa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168" y="155028"/>
            <a:ext cx="10259280" cy="3329581"/>
          </a:xfrm>
        </p:spPr>
        <p:txBody>
          <a:bodyPr/>
          <a:lstStyle/>
          <a:p>
            <a:r>
              <a:rPr lang="en-US" dirty="0" smtClean="0"/>
              <a:t>Events </a:t>
            </a:r>
            <a:r>
              <a:rPr lang="en-US" dirty="0" smtClean="0"/>
              <a:t>Leading </a:t>
            </a:r>
            <a:r>
              <a:rPr lang="en-US" dirty="0" smtClean="0"/>
              <a:t>up </a:t>
            </a:r>
            <a:r>
              <a:rPr lang="en-US" dirty="0" smtClean="0"/>
              <a:t>to the </a:t>
            </a:r>
            <a:r>
              <a:rPr lang="en-US" dirty="0" smtClean="0"/>
              <a:t>Civil War</a:t>
            </a:r>
            <a:endParaRPr lang="en-US" dirty="0"/>
          </a:p>
        </p:txBody>
      </p:sp>
      <p:pic>
        <p:nvPicPr>
          <p:cNvPr id="4098" name="Picture 2" descr="Image result for section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744" y="3772097"/>
            <a:ext cx="3602969" cy="2882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ectionalism"/>
          <p:cNvPicPr>
            <a:picLocks noChangeAspect="1" noChangeArrowheads="1"/>
          </p:cNvPicPr>
          <p:nvPr/>
        </p:nvPicPr>
        <p:blipFill rotWithShape="1">
          <a:blip r:embed="rId3">
            <a:extLst>
              <a:ext uri="{28A0092B-C50C-407E-A947-70E740481C1C}">
                <a14:useLocalDpi xmlns:a14="http://schemas.microsoft.com/office/drawing/2010/main" val="0"/>
              </a:ext>
            </a:extLst>
          </a:blip>
          <a:srcRect l="1417" t="18887" r="4841" b="5323"/>
          <a:stretch/>
        </p:blipFill>
        <p:spPr bwMode="auto">
          <a:xfrm>
            <a:off x="209025" y="4116418"/>
            <a:ext cx="3919164" cy="2378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283" y="4010966"/>
            <a:ext cx="3894146" cy="240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4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Platform</a:t>
            </a:r>
            <a:endParaRPr lang="en-US" dirty="0"/>
          </a:p>
        </p:txBody>
      </p:sp>
      <p:sp>
        <p:nvSpPr>
          <p:cNvPr id="3" name="Content Placeholder 2"/>
          <p:cNvSpPr>
            <a:spLocks noGrp="1"/>
          </p:cNvSpPr>
          <p:nvPr>
            <p:ph idx="1"/>
          </p:nvPr>
        </p:nvSpPr>
        <p:spPr>
          <a:xfrm>
            <a:off x="1192650" y="1545021"/>
            <a:ext cx="9403742" cy="4903075"/>
          </a:xfrm>
        </p:spPr>
        <p:txBody>
          <a:bodyPr>
            <a:normAutofit/>
          </a:bodyPr>
          <a:lstStyle/>
          <a:p>
            <a:r>
              <a:rPr lang="en-US" dirty="0"/>
              <a:t>While debate over the Compromise of 1850 was raging in Congress, prominent Georgia politicians were deciding if the state should accept the terms of the Compromise. </a:t>
            </a:r>
            <a:endParaRPr lang="en-US" dirty="0" smtClean="0"/>
          </a:p>
          <a:p>
            <a:r>
              <a:rPr lang="en-US" dirty="0" smtClean="0"/>
              <a:t>If </a:t>
            </a:r>
            <a:r>
              <a:rPr lang="en-US" dirty="0"/>
              <a:t>passed, it would give the free states more representation in the US Senate and end the balance of power that had been established for 30 years. </a:t>
            </a:r>
            <a:endParaRPr lang="en-US" dirty="0" smtClean="0"/>
          </a:p>
          <a:p>
            <a:r>
              <a:rPr lang="en-US" dirty="0" smtClean="0"/>
              <a:t>Led </a:t>
            </a:r>
            <a:r>
              <a:rPr lang="en-US" dirty="0"/>
              <a:t>by Alexander Stephens, Robert Toombs, and the promise of the passage of the Fugitive Slave Act, Georgia provided a response to the compromise, known as the Georgia Platform. </a:t>
            </a:r>
            <a:endParaRPr lang="en-US" dirty="0" smtClean="0"/>
          </a:p>
          <a:p>
            <a:r>
              <a:rPr lang="en-US" dirty="0" smtClean="0"/>
              <a:t>This </a:t>
            </a:r>
            <a:r>
              <a:rPr lang="en-US" dirty="0"/>
              <a:t>document outlined southern rights as well as the South’s devotion to the Union. It established Georgia’s conditional acceptance of the Compromise of 1850. With Georgia leading the way, other southern states also accepted the Compromise preventing a civil war for 11 years. </a:t>
            </a:r>
          </a:p>
        </p:txBody>
      </p:sp>
    </p:spTree>
    <p:extLst>
      <p:ext uri="{BB962C8B-B14F-4D97-AF65-F5344CB8AC3E}">
        <p14:creationId xmlns:p14="http://schemas.microsoft.com/office/powerpoint/2010/main" val="214259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Nebraska Act</a:t>
            </a:r>
            <a:endParaRPr lang="en-US" dirty="0"/>
          </a:p>
        </p:txBody>
      </p:sp>
      <p:sp>
        <p:nvSpPr>
          <p:cNvPr id="3" name="Content Placeholder 2"/>
          <p:cNvSpPr>
            <a:spLocks noGrp="1"/>
          </p:cNvSpPr>
          <p:nvPr>
            <p:ph idx="1"/>
          </p:nvPr>
        </p:nvSpPr>
        <p:spPr>
          <a:xfrm>
            <a:off x="646111" y="1758628"/>
            <a:ext cx="5087281" cy="4195481"/>
          </a:xfrm>
        </p:spPr>
        <p:txBody>
          <a:bodyPr>
            <a:normAutofit lnSpcReduction="10000"/>
          </a:bodyPr>
          <a:lstStyle/>
          <a:p>
            <a:r>
              <a:rPr lang="en-US" dirty="0" smtClean="0"/>
              <a:t>1854</a:t>
            </a:r>
          </a:p>
          <a:p>
            <a:r>
              <a:rPr lang="en-US" dirty="0" smtClean="0"/>
              <a:t>Law created that allowed states to vote whether they would be slave or free. </a:t>
            </a:r>
          </a:p>
          <a:p>
            <a:r>
              <a:rPr lang="en-US" dirty="0" smtClean="0"/>
              <a:t>Settlers from both sides rush into Kansas and begin to fight.</a:t>
            </a:r>
          </a:p>
          <a:p>
            <a:r>
              <a:rPr lang="en-US" dirty="0" smtClean="0"/>
              <a:t>Violence leads to a time known as “Bleeding Kansas”. </a:t>
            </a:r>
          </a:p>
          <a:p>
            <a:r>
              <a:rPr lang="en-US" dirty="0" smtClean="0"/>
              <a:t>Kansas eventually enters into the union as a free state. (1861)</a:t>
            </a:r>
          </a:p>
          <a:p>
            <a:r>
              <a:rPr lang="en-US" dirty="0" smtClean="0"/>
              <a:t>Nebraska doesn’t become state until after the war.  </a:t>
            </a:r>
            <a:endParaRPr lang="en-US" dirty="0"/>
          </a:p>
        </p:txBody>
      </p:sp>
      <p:pic>
        <p:nvPicPr>
          <p:cNvPr id="5122" name="Picture 2" descr="Image result for bleeding kansas"/>
          <p:cNvPicPr>
            <a:picLocks noChangeAspect="1" noChangeArrowheads="1"/>
          </p:cNvPicPr>
          <p:nvPr/>
        </p:nvPicPr>
        <p:blipFill rotWithShape="1">
          <a:blip r:embed="rId2">
            <a:extLst>
              <a:ext uri="{28A0092B-C50C-407E-A947-70E740481C1C}">
                <a14:useLocalDpi xmlns:a14="http://schemas.microsoft.com/office/drawing/2010/main" val="0"/>
              </a:ext>
            </a:extLst>
          </a:blip>
          <a:srcRect b="5531"/>
          <a:stretch/>
        </p:blipFill>
        <p:spPr bwMode="auto">
          <a:xfrm>
            <a:off x="5806964" y="1964574"/>
            <a:ext cx="6096000" cy="387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0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Dredd Scott Case (1857)</a:t>
            </a:r>
            <a:endParaRPr lang="en-US" dirty="0"/>
          </a:p>
        </p:txBody>
      </p:sp>
      <p:sp>
        <p:nvSpPr>
          <p:cNvPr id="3" name="Content Placeholder 2"/>
          <p:cNvSpPr>
            <a:spLocks noGrp="1"/>
          </p:cNvSpPr>
          <p:nvPr>
            <p:ph idx="1"/>
          </p:nvPr>
        </p:nvSpPr>
        <p:spPr>
          <a:xfrm>
            <a:off x="262758" y="1429407"/>
            <a:ext cx="7935311" cy="4966137"/>
          </a:xfrm>
        </p:spPr>
        <p:txBody>
          <a:bodyPr>
            <a:normAutofit lnSpcReduction="10000"/>
          </a:bodyPr>
          <a:lstStyle/>
          <a:p>
            <a:pPr lvl="0"/>
            <a:r>
              <a:rPr lang="en-US" dirty="0"/>
              <a:t>Dred Scott was a slave owned by an army surgeon in Illinois, Dr. John Emerson.</a:t>
            </a:r>
          </a:p>
          <a:p>
            <a:pPr lvl="0"/>
            <a:r>
              <a:rPr lang="en-US" dirty="0"/>
              <a:t>Emerson was also stationed in Louisiana and Florida and while he was in Florida, he left Scott in St. Louis, Missouri.</a:t>
            </a:r>
          </a:p>
          <a:p>
            <a:pPr lvl="0"/>
            <a:r>
              <a:rPr lang="en-US" dirty="0"/>
              <a:t>Emerson died and his wife, Irene Emerson refused to let Scott purchase his freedom.</a:t>
            </a:r>
          </a:p>
          <a:p>
            <a:pPr lvl="0"/>
            <a:r>
              <a:rPr lang="en-US" dirty="0"/>
              <a:t>Scott decided to sue for his freedom.</a:t>
            </a:r>
          </a:p>
          <a:p>
            <a:pPr lvl="0"/>
            <a:r>
              <a:rPr lang="en-US" dirty="0"/>
              <a:t>This case - </a:t>
            </a:r>
            <a:r>
              <a:rPr lang="en-US" u="sng" dirty="0"/>
              <a:t>Dred Scott v. </a:t>
            </a:r>
            <a:r>
              <a:rPr lang="en-US" u="sng" dirty="0" err="1"/>
              <a:t>Sandford</a:t>
            </a:r>
            <a:r>
              <a:rPr lang="en-US" dirty="0"/>
              <a:t> will make it to the </a:t>
            </a:r>
            <a:r>
              <a:rPr lang="en-US" u="sng" dirty="0"/>
              <a:t>Supreme Court</a:t>
            </a:r>
            <a:endParaRPr lang="en-US" dirty="0"/>
          </a:p>
          <a:p>
            <a:pPr lvl="0"/>
            <a:r>
              <a:rPr lang="en-US" dirty="0"/>
              <a:t>The Supreme Court </a:t>
            </a:r>
            <a:r>
              <a:rPr lang="en-US" u="sng" dirty="0"/>
              <a:t>Chief Justice Roger Taney</a:t>
            </a:r>
            <a:r>
              <a:rPr lang="en-US" dirty="0"/>
              <a:t> will rule:</a:t>
            </a:r>
          </a:p>
          <a:p>
            <a:pPr lvl="1"/>
            <a:r>
              <a:rPr lang="en-US" dirty="0"/>
              <a:t>No black person could ever be a citizen of the U.S. and thus </a:t>
            </a:r>
            <a:r>
              <a:rPr lang="en-US" u="sng" dirty="0"/>
              <a:t>blacks could not sue in federal courts</a:t>
            </a:r>
            <a:endParaRPr lang="en-US" dirty="0"/>
          </a:p>
          <a:p>
            <a:pPr lvl="1"/>
            <a:r>
              <a:rPr lang="en-US" dirty="0"/>
              <a:t>Congress does not have the power to prohibit slavery in the federal territories and thus the </a:t>
            </a:r>
            <a:r>
              <a:rPr lang="en-US" u="sng" dirty="0"/>
              <a:t>Missouri Compromise of 1820 was unconstitutional</a:t>
            </a:r>
            <a:r>
              <a:rPr lang="en-US" dirty="0"/>
              <a:t> (as well as any restriction on slavery).</a:t>
            </a:r>
          </a:p>
        </p:txBody>
      </p:sp>
      <p:pic>
        <p:nvPicPr>
          <p:cNvPr id="7170" name="Picture 2" descr="File:Dred Sc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959" y="1878887"/>
            <a:ext cx="333375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Election of Lincoln and the start of Secession</a:t>
            </a:r>
            <a:endParaRPr lang="en-US" dirty="0"/>
          </a:p>
        </p:txBody>
      </p:sp>
      <p:sp>
        <p:nvSpPr>
          <p:cNvPr id="3" name="Content Placeholder 2"/>
          <p:cNvSpPr>
            <a:spLocks noGrp="1"/>
          </p:cNvSpPr>
          <p:nvPr>
            <p:ph idx="1"/>
          </p:nvPr>
        </p:nvSpPr>
        <p:spPr>
          <a:xfrm>
            <a:off x="646112" y="2084449"/>
            <a:ext cx="5407848" cy="4195481"/>
          </a:xfrm>
        </p:spPr>
        <p:txBody>
          <a:bodyPr>
            <a:normAutofit lnSpcReduction="10000"/>
          </a:bodyPr>
          <a:lstStyle/>
          <a:p>
            <a:r>
              <a:rPr lang="en-US" dirty="0"/>
              <a:t>The final situation that plunged the United States into the Civil War was Abraham Lincoln’s election in 1860. </a:t>
            </a:r>
            <a:endParaRPr lang="en-US" dirty="0" smtClean="0"/>
          </a:p>
          <a:p>
            <a:r>
              <a:rPr lang="en-US" dirty="0" smtClean="0"/>
              <a:t>Lincoln was the nominee of the Republican Party, a party that began in 1854 and whose primary goal was to prevent the expansion of slavery. </a:t>
            </a:r>
          </a:p>
          <a:p>
            <a:r>
              <a:rPr lang="en-US" dirty="0" smtClean="0"/>
              <a:t>Lincoln did not run on a platform of ending slavery. Instead he wanted to halt it’s expansion. </a:t>
            </a:r>
          </a:p>
          <a:p>
            <a:r>
              <a:rPr lang="en-US" dirty="0" smtClean="0"/>
              <a:t>Lincoln famously debated Stephen Douglass seven times in 1858 about his views on slavery.  </a:t>
            </a:r>
            <a:endParaRPr lang="en-US" dirty="0" smtClean="0"/>
          </a:p>
        </p:txBody>
      </p:sp>
      <p:pic>
        <p:nvPicPr>
          <p:cNvPr id="3074" name="Picture 2" descr="Image result for Abraham Lincoln 1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42" y="1537388"/>
            <a:ext cx="3403928" cy="499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1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Douglass Debates</a:t>
            </a:r>
            <a:endParaRPr lang="en-US" dirty="0"/>
          </a:p>
        </p:txBody>
      </p:sp>
      <p:sp>
        <p:nvSpPr>
          <p:cNvPr id="3" name="Content Placeholder 2"/>
          <p:cNvSpPr>
            <a:spLocks noGrp="1"/>
          </p:cNvSpPr>
          <p:nvPr>
            <p:ph idx="1"/>
          </p:nvPr>
        </p:nvSpPr>
        <p:spPr>
          <a:xfrm>
            <a:off x="486804" y="1537138"/>
            <a:ext cx="6306480" cy="4951569"/>
          </a:xfrm>
        </p:spPr>
        <p:txBody>
          <a:bodyPr/>
          <a:lstStyle/>
          <a:p>
            <a:r>
              <a:rPr lang="en-US" dirty="0" smtClean="0"/>
              <a:t>Lincoln- Republican (anti slavery)</a:t>
            </a:r>
          </a:p>
          <a:p>
            <a:r>
              <a:rPr lang="en-US" dirty="0" smtClean="0"/>
              <a:t>Stephen A Douglass- Democrat (pro slavery)</a:t>
            </a:r>
          </a:p>
          <a:p>
            <a:r>
              <a:rPr lang="en-US" dirty="0" smtClean="0"/>
              <a:t>Debates were notable because Lincoln voiced his opinion about his views on slavery. </a:t>
            </a:r>
          </a:p>
          <a:p>
            <a:pPr lvl="1"/>
            <a:r>
              <a:rPr lang="en-US" dirty="0" smtClean="0"/>
              <a:t>One of the reasons the South disliked him so much they succeed after his election. </a:t>
            </a:r>
          </a:p>
          <a:p>
            <a:r>
              <a:rPr lang="en-US" dirty="0" smtClean="0"/>
              <a:t>Was a sight to see as Lincoln was 6ft 4in tall and Douglass was 5ft 4in tall. </a:t>
            </a:r>
          </a:p>
          <a:p>
            <a:pPr marL="0" indent="0">
              <a:buNone/>
            </a:pPr>
            <a:endParaRPr lang="en-US" dirty="0"/>
          </a:p>
        </p:txBody>
      </p:sp>
      <p:pic>
        <p:nvPicPr>
          <p:cNvPr id="5122" name="Picture 2" descr="Image result for lincoln douglas deb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720" y="1537138"/>
            <a:ext cx="32575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7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b="1"/>
              <a:t>Northern Response to Southern Succession</a:t>
            </a:r>
            <a:r>
              <a:rPr lang="en-US" sz="4000"/>
              <a:t> </a:t>
            </a:r>
          </a:p>
        </p:txBody>
      </p:sp>
      <p:sp>
        <p:nvSpPr>
          <p:cNvPr id="5123" name="Rectangle 3"/>
          <p:cNvSpPr>
            <a:spLocks noGrp="1" noChangeArrowheads="1"/>
          </p:cNvSpPr>
          <p:nvPr>
            <p:ph type="body" sz="half" idx="1"/>
          </p:nvPr>
        </p:nvSpPr>
        <p:spPr/>
        <p:txBody>
          <a:bodyPr/>
          <a:lstStyle/>
          <a:p>
            <a:pPr>
              <a:lnSpc>
                <a:spcPct val="80000"/>
              </a:lnSpc>
            </a:pPr>
            <a:r>
              <a:rPr lang="en-US" sz="2000" dirty="0"/>
              <a:t>March 1861 – Abraham Lincoln took office as President of the United States</a:t>
            </a:r>
          </a:p>
          <a:p>
            <a:pPr>
              <a:lnSpc>
                <a:spcPct val="80000"/>
              </a:lnSpc>
            </a:pPr>
            <a:r>
              <a:rPr lang="en-US" sz="2000" dirty="0"/>
              <a:t>North said that the Union was older than the states it had created them</a:t>
            </a:r>
          </a:p>
          <a:p>
            <a:pPr>
              <a:lnSpc>
                <a:spcPct val="80000"/>
              </a:lnSpc>
            </a:pPr>
            <a:r>
              <a:rPr lang="en-US" sz="2000" dirty="0"/>
              <a:t>Believed the Union had to be preserved</a:t>
            </a:r>
          </a:p>
          <a:p>
            <a:pPr>
              <a:lnSpc>
                <a:spcPct val="80000"/>
              </a:lnSpc>
            </a:pPr>
            <a:r>
              <a:rPr lang="en-US" sz="2000" dirty="0"/>
              <a:t>South believed that majority rule was a threat to their liberty</a:t>
            </a:r>
          </a:p>
          <a:p>
            <a:pPr>
              <a:lnSpc>
                <a:spcPct val="80000"/>
              </a:lnSpc>
            </a:pPr>
            <a:r>
              <a:rPr lang="en-US" sz="2000" dirty="0"/>
              <a:t>North believed south was pouting because they lost the election</a:t>
            </a:r>
          </a:p>
          <a:p>
            <a:pPr>
              <a:lnSpc>
                <a:spcPct val="80000"/>
              </a:lnSpc>
            </a:pPr>
            <a:endParaRPr lang="en-US" sz="2000" dirty="0"/>
          </a:p>
        </p:txBody>
      </p:sp>
      <p:sp>
        <p:nvSpPr>
          <p:cNvPr id="5127" name="Rectangle 7"/>
          <p:cNvSpPr>
            <a:spLocks noGrp="1" noChangeArrowheads="1"/>
          </p:cNvSpPr>
          <p:nvPr>
            <p:ph type="body" sz="half" idx="2"/>
          </p:nvPr>
        </p:nvSpPr>
        <p:spPr/>
        <p:txBody>
          <a:bodyPr/>
          <a:lstStyle/>
          <a:p>
            <a:pPr>
              <a:lnSpc>
                <a:spcPct val="80000"/>
              </a:lnSpc>
            </a:pPr>
            <a:endParaRPr lang="en-US" sz="2000"/>
          </a:p>
        </p:txBody>
      </p:sp>
      <p:pic>
        <p:nvPicPr>
          <p:cNvPr id="5126" name="Picture 6" descr="Abraham Lincoln">
            <a:hlinkClick r:id="rId2" action="ppaction://hlinkfile"/>
          </p:cNvPr>
          <p:cNvPicPr>
            <a:picLocks noChangeAspect="1" noChangeArrowheads="1"/>
          </p:cNvPicPr>
          <p:nvPr/>
        </p:nvPicPr>
        <p:blipFill>
          <a:blip r:embed="rId3" cstate="print"/>
          <a:srcRect/>
          <a:stretch>
            <a:fillRect/>
          </a:stretch>
        </p:blipFill>
        <p:spPr bwMode="auto">
          <a:xfrm>
            <a:off x="6477000" y="1905000"/>
            <a:ext cx="4191000" cy="4191000"/>
          </a:xfrm>
          <a:prstGeom prst="rect">
            <a:avLst/>
          </a:prstGeom>
          <a:noFill/>
        </p:spPr>
      </p:pic>
    </p:spTree>
    <p:extLst>
      <p:ext uri="{BB962C8B-B14F-4D97-AF65-F5344CB8AC3E}">
        <p14:creationId xmlns:p14="http://schemas.microsoft.com/office/powerpoint/2010/main" val="920278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t>The Failure to Compromise</a:t>
            </a:r>
          </a:p>
        </p:txBody>
      </p:sp>
      <p:sp>
        <p:nvSpPr>
          <p:cNvPr id="6147" name="Rectangle 3"/>
          <p:cNvSpPr>
            <a:spLocks noGrp="1" noChangeArrowheads="1"/>
          </p:cNvSpPr>
          <p:nvPr>
            <p:ph type="body" idx="1"/>
          </p:nvPr>
        </p:nvSpPr>
        <p:spPr/>
        <p:txBody>
          <a:bodyPr/>
          <a:lstStyle/>
          <a:p>
            <a:r>
              <a:rPr lang="en-US" dirty="0"/>
              <a:t>Lincoln said that the national government would not abandon its property in the </a:t>
            </a:r>
            <a:r>
              <a:rPr lang="en-US" dirty="0" smtClean="0"/>
              <a:t>south.</a:t>
            </a:r>
          </a:p>
          <a:p>
            <a:r>
              <a:rPr lang="en-US" dirty="0" smtClean="0"/>
              <a:t>This included military bases and other federal government lands. </a:t>
            </a:r>
            <a:endParaRPr lang="en-US" dirty="0"/>
          </a:p>
          <a:p>
            <a:r>
              <a:rPr lang="en-US" dirty="0"/>
              <a:t>Said that the Union wouldn't use force in the </a:t>
            </a:r>
            <a:r>
              <a:rPr lang="en-US" dirty="0" smtClean="0"/>
              <a:t>south unless the south acted first. </a:t>
            </a:r>
          </a:p>
          <a:p>
            <a:r>
              <a:rPr lang="en-US" dirty="0" smtClean="0"/>
              <a:t>Eventually this will come to a head at Ft. Sumter in South Carolina. </a:t>
            </a:r>
            <a:endParaRPr lang="en-US" dirty="0"/>
          </a:p>
          <a:p>
            <a:endParaRPr lang="en-US" dirty="0"/>
          </a:p>
        </p:txBody>
      </p:sp>
    </p:spTree>
    <p:extLst>
      <p:ext uri="{BB962C8B-B14F-4D97-AF65-F5344CB8AC3E}">
        <p14:creationId xmlns:p14="http://schemas.microsoft.com/office/powerpoint/2010/main" val="405802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t>Crisis at Fort Sumter</a:t>
            </a:r>
          </a:p>
        </p:txBody>
      </p:sp>
      <p:sp>
        <p:nvSpPr>
          <p:cNvPr id="7171" name="Rectangle 3"/>
          <p:cNvSpPr>
            <a:spLocks noGrp="1" noChangeArrowheads="1"/>
          </p:cNvSpPr>
          <p:nvPr>
            <p:ph type="body" sz="half" idx="1"/>
          </p:nvPr>
        </p:nvSpPr>
        <p:spPr/>
        <p:txBody>
          <a:bodyPr/>
          <a:lstStyle/>
          <a:p>
            <a:pPr>
              <a:lnSpc>
                <a:spcPct val="90000"/>
              </a:lnSpc>
            </a:pPr>
            <a:r>
              <a:rPr lang="en-US" sz="2000"/>
              <a:t>Confederate soldiers take over government, military installations</a:t>
            </a:r>
          </a:p>
          <a:p>
            <a:pPr>
              <a:lnSpc>
                <a:spcPct val="90000"/>
              </a:lnSpc>
            </a:pPr>
            <a:r>
              <a:rPr lang="en-US" sz="2000" b="1"/>
              <a:t>Fort Sumter</a:t>
            </a:r>
            <a:r>
              <a:rPr lang="en-US" sz="2000"/>
              <a:t>—Union outpost in Charleston harbor </a:t>
            </a:r>
          </a:p>
          <a:p>
            <a:pPr>
              <a:lnSpc>
                <a:spcPct val="90000"/>
              </a:lnSpc>
            </a:pPr>
            <a:r>
              <a:rPr lang="en-US" sz="2000"/>
              <a:t>Confederates demanded surrender of Fort Sumter</a:t>
            </a:r>
          </a:p>
          <a:p>
            <a:pPr>
              <a:lnSpc>
                <a:spcPct val="90000"/>
              </a:lnSpc>
            </a:pPr>
            <a:r>
              <a:rPr lang="en-US" sz="2000"/>
              <a:t>Fort Sumter and Fort Pickens needed supplies</a:t>
            </a:r>
          </a:p>
          <a:p>
            <a:pPr>
              <a:lnSpc>
                <a:spcPct val="90000"/>
              </a:lnSpc>
              <a:buFont typeface="Wingdings" pitchFamily="2" charset="2"/>
              <a:buNone/>
            </a:pPr>
            <a:r>
              <a:rPr lang="en-US" sz="2000"/>
              <a:t>	- supply ships had been forced to turn back after being fired on by South Carolina   gunners</a:t>
            </a:r>
          </a:p>
        </p:txBody>
      </p:sp>
      <p:pic>
        <p:nvPicPr>
          <p:cNvPr id="7174" name="Picture 6" descr="Fort%20Sumter"/>
          <p:cNvPicPr>
            <a:picLocks noChangeAspect="1" noChangeArrowheads="1"/>
          </p:cNvPicPr>
          <p:nvPr/>
        </p:nvPicPr>
        <p:blipFill>
          <a:blip r:embed="rId2" cstate="print"/>
          <a:srcRect/>
          <a:stretch>
            <a:fillRect/>
          </a:stretch>
        </p:blipFill>
        <p:spPr bwMode="auto">
          <a:xfrm>
            <a:off x="6858000" y="4000500"/>
            <a:ext cx="3810000" cy="2857500"/>
          </a:xfrm>
          <a:prstGeom prst="rect">
            <a:avLst/>
          </a:prstGeom>
          <a:noFill/>
        </p:spPr>
      </p:pic>
      <p:pic>
        <p:nvPicPr>
          <p:cNvPr id="7178" name="Picture 10" descr="cwmap16">
            <a:hlinkClick r:id="rId3"/>
          </p:cNvPr>
          <p:cNvPicPr>
            <a:picLocks noChangeAspect="1" noChangeArrowheads="1"/>
          </p:cNvPicPr>
          <p:nvPr/>
        </p:nvPicPr>
        <p:blipFill>
          <a:blip r:embed="rId4" cstate="print"/>
          <a:srcRect/>
          <a:stretch>
            <a:fillRect/>
          </a:stretch>
        </p:blipFill>
        <p:spPr bwMode="auto">
          <a:xfrm>
            <a:off x="7467600" y="1514475"/>
            <a:ext cx="3200400" cy="2400300"/>
          </a:xfrm>
          <a:prstGeom prst="rect">
            <a:avLst/>
          </a:prstGeom>
          <a:noFill/>
        </p:spPr>
      </p:pic>
    </p:spTree>
    <p:extLst>
      <p:ext uri="{BB962C8B-B14F-4D97-AF65-F5344CB8AC3E}">
        <p14:creationId xmlns:p14="http://schemas.microsoft.com/office/powerpoint/2010/main" val="3131920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Grp="1" noChangeArrowheads="1"/>
          </p:cNvSpPr>
          <p:nvPr>
            <p:ph type="title"/>
          </p:nvPr>
        </p:nvSpPr>
        <p:spPr/>
        <p:txBody>
          <a:bodyPr/>
          <a:lstStyle/>
          <a:p>
            <a:r>
              <a:rPr lang="en-US" b="1"/>
              <a:t>Crisis at Fort Sumter</a:t>
            </a:r>
          </a:p>
        </p:txBody>
      </p:sp>
      <p:sp>
        <p:nvSpPr>
          <p:cNvPr id="66567" name="Rectangle 7"/>
          <p:cNvSpPr>
            <a:spLocks noGrp="1" noChangeArrowheads="1"/>
          </p:cNvSpPr>
          <p:nvPr>
            <p:ph type="body" sz="half" idx="1"/>
          </p:nvPr>
        </p:nvSpPr>
        <p:spPr/>
        <p:txBody>
          <a:bodyPr/>
          <a:lstStyle/>
          <a:p>
            <a:pPr>
              <a:lnSpc>
                <a:spcPct val="80000"/>
              </a:lnSpc>
            </a:pPr>
            <a:r>
              <a:rPr lang="en-US" sz="2400"/>
              <a:t>Lincoln faced tough decision concerning the forts</a:t>
            </a:r>
          </a:p>
          <a:p>
            <a:pPr>
              <a:lnSpc>
                <a:spcPct val="80000"/>
              </a:lnSpc>
              <a:buFont typeface="Wingdings" pitchFamily="2" charset="2"/>
              <a:buNone/>
            </a:pPr>
            <a:r>
              <a:rPr lang="en-US" sz="2400"/>
              <a:t>	- Withdrawing the troops would be recognizing the Confederacy</a:t>
            </a:r>
          </a:p>
          <a:p>
            <a:pPr>
              <a:lnSpc>
                <a:spcPct val="80000"/>
              </a:lnSpc>
              <a:buFont typeface="Wingdings" pitchFamily="2" charset="2"/>
              <a:buNone/>
            </a:pPr>
            <a:r>
              <a:rPr lang="en-US" sz="2400"/>
              <a:t>	- Sending supplies meant risking war</a:t>
            </a:r>
          </a:p>
          <a:p>
            <a:pPr>
              <a:lnSpc>
                <a:spcPct val="80000"/>
              </a:lnSpc>
              <a:buFont typeface="Wingdings" pitchFamily="2" charset="2"/>
              <a:buNone/>
            </a:pPr>
            <a:r>
              <a:rPr lang="en-US" sz="2400"/>
              <a:t>	- Reinforcing the fort with force would also lead rest of slave states to secede</a:t>
            </a:r>
          </a:p>
          <a:p>
            <a:pPr>
              <a:lnSpc>
                <a:spcPct val="80000"/>
              </a:lnSpc>
            </a:pPr>
            <a:endParaRPr lang="en-US" sz="2400"/>
          </a:p>
        </p:txBody>
      </p:sp>
      <p:pic>
        <p:nvPicPr>
          <p:cNvPr id="66569" name="Picture 9" descr="fort_sumter"/>
          <p:cNvPicPr>
            <a:picLocks noGrp="1" noChangeAspect="1" noChangeArrowheads="1"/>
          </p:cNvPicPr>
          <p:nvPr>
            <p:ph sz="half" idx="2"/>
          </p:nvPr>
        </p:nvPicPr>
        <p:blipFill>
          <a:blip r:embed="rId2" cstate="print"/>
          <a:srcRect/>
          <a:stretch>
            <a:fillRect/>
          </a:stretch>
        </p:blipFill>
        <p:spPr>
          <a:xfrm>
            <a:off x="6096000" y="3886200"/>
            <a:ext cx="4572000" cy="2743200"/>
          </a:xfrm>
          <a:noFill/>
          <a:ln/>
        </p:spPr>
      </p:pic>
      <p:pic>
        <p:nvPicPr>
          <p:cNvPr id="66572" name="Picture 12" descr="map42"/>
          <p:cNvPicPr>
            <a:picLocks noChangeAspect="1" noChangeArrowheads="1"/>
          </p:cNvPicPr>
          <p:nvPr/>
        </p:nvPicPr>
        <p:blipFill>
          <a:blip r:embed="rId3" cstate="print"/>
          <a:srcRect/>
          <a:stretch>
            <a:fillRect/>
          </a:stretch>
        </p:blipFill>
        <p:spPr bwMode="auto">
          <a:xfrm>
            <a:off x="6477000" y="1371600"/>
            <a:ext cx="4191000" cy="2241550"/>
          </a:xfrm>
          <a:prstGeom prst="rect">
            <a:avLst/>
          </a:prstGeom>
          <a:noFill/>
        </p:spPr>
      </p:pic>
    </p:spTree>
    <p:extLst>
      <p:ext uri="{BB962C8B-B14F-4D97-AF65-F5344CB8AC3E}">
        <p14:creationId xmlns:p14="http://schemas.microsoft.com/office/powerpoint/2010/main" val="2590752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a:t>Crisis at Fort Sumter</a:t>
            </a:r>
          </a:p>
        </p:txBody>
      </p:sp>
      <p:sp>
        <p:nvSpPr>
          <p:cNvPr id="82947" name="Rectangle 3"/>
          <p:cNvSpPr>
            <a:spLocks noGrp="1" noChangeArrowheads="1"/>
          </p:cNvSpPr>
          <p:nvPr>
            <p:ph type="body" sz="half" idx="1"/>
          </p:nvPr>
        </p:nvSpPr>
        <p:spPr/>
        <p:txBody>
          <a:bodyPr/>
          <a:lstStyle/>
          <a:p>
            <a:pPr>
              <a:lnSpc>
                <a:spcPct val="80000"/>
              </a:lnSpc>
            </a:pPr>
            <a:r>
              <a:rPr lang="en-US" sz="2400"/>
              <a:t>April 1861 - Lincoln announced that he was sending relief expeditions to the forts</a:t>
            </a:r>
          </a:p>
          <a:p>
            <a:pPr lvl="1">
              <a:lnSpc>
                <a:spcPct val="80000"/>
              </a:lnSpc>
            </a:pPr>
            <a:r>
              <a:rPr lang="en-US" sz="2400"/>
              <a:t>Meant he would fight if necessary</a:t>
            </a:r>
          </a:p>
          <a:p>
            <a:pPr>
              <a:lnSpc>
                <a:spcPct val="80000"/>
              </a:lnSpc>
            </a:pPr>
            <a:r>
              <a:rPr lang="en-US" sz="2400"/>
              <a:t>For South, no action would damage sovereignty of Confederacy</a:t>
            </a:r>
          </a:p>
          <a:p>
            <a:pPr>
              <a:lnSpc>
                <a:spcPct val="80000"/>
              </a:lnSpc>
            </a:pPr>
            <a:r>
              <a:rPr lang="en-US" sz="2400"/>
              <a:t>Jefferson Davis chose to turn peaceful secession into war</a:t>
            </a:r>
          </a:p>
          <a:p>
            <a:pPr>
              <a:lnSpc>
                <a:spcPct val="80000"/>
              </a:lnSpc>
            </a:pPr>
            <a:endParaRPr lang="en-US" sz="2400"/>
          </a:p>
          <a:p>
            <a:pPr>
              <a:lnSpc>
                <a:spcPct val="80000"/>
              </a:lnSpc>
            </a:pPr>
            <a:endParaRPr lang="en-US" sz="1800"/>
          </a:p>
        </p:txBody>
      </p:sp>
      <p:pic>
        <p:nvPicPr>
          <p:cNvPr id="82949" name="Picture 5" descr="sumter"/>
          <p:cNvPicPr>
            <a:picLocks noGrp="1" noChangeAspect="1" noChangeArrowheads="1"/>
          </p:cNvPicPr>
          <p:nvPr>
            <p:ph sz="half" idx="2"/>
          </p:nvPr>
        </p:nvPicPr>
        <p:blipFill>
          <a:blip r:embed="rId2" cstate="print"/>
          <a:srcRect/>
          <a:stretch>
            <a:fillRect/>
          </a:stretch>
        </p:blipFill>
        <p:spPr>
          <a:xfrm>
            <a:off x="6019800" y="3700464"/>
            <a:ext cx="4648200" cy="3157537"/>
          </a:xfrm>
          <a:noFill/>
          <a:ln/>
        </p:spPr>
      </p:pic>
      <p:pic>
        <p:nvPicPr>
          <p:cNvPr id="82951" name="Picture 7" descr="Jefferson-Davis">
            <a:hlinkClick r:id="rId3"/>
          </p:cNvPr>
          <p:cNvPicPr>
            <a:picLocks noChangeAspect="1" noChangeArrowheads="1"/>
          </p:cNvPicPr>
          <p:nvPr/>
        </p:nvPicPr>
        <p:blipFill>
          <a:blip r:embed="rId4" cstate="print"/>
          <a:srcRect/>
          <a:stretch>
            <a:fillRect/>
          </a:stretch>
        </p:blipFill>
        <p:spPr bwMode="auto">
          <a:xfrm>
            <a:off x="9196388" y="1676400"/>
            <a:ext cx="1471612" cy="1905000"/>
          </a:xfrm>
          <a:prstGeom prst="rect">
            <a:avLst/>
          </a:prstGeom>
          <a:noFill/>
        </p:spPr>
      </p:pic>
      <p:pic>
        <p:nvPicPr>
          <p:cNvPr id="82952" name="Picture 8" descr="Abraham Lincoln">
            <a:hlinkClick r:id="rId5" action="ppaction://hlinkfile"/>
          </p:cNvPr>
          <p:cNvPicPr>
            <a:picLocks noChangeAspect="1" noChangeArrowheads="1"/>
          </p:cNvPicPr>
          <p:nvPr/>
        </p:nvPicPr>
        <p:blipFill>
          <a:blip r:embed="rId6" cstate="print"/>
          <a:srcRect/>
          <a:stretch>
            <a:fillRect/>
          </a:stretch>
        </p:blipFill>
        <p:spPr bwMode="auto">
          <a:xfrm>
            <a:off x="6705600" y="1676400"/>
            <a:ext cx="1981200" cy="1981200"/>
          </a:xfrm>
          <a:prstGeom prst="rect">
            <a:avLst/>
          </a:prstGeom>
          <a:noFill/>
        </p:spPr>
      </p:pic>
    </p:spTree>
    <p:extLst>
      <p:ext uri="{BB962C8B-B14F-4D97-AF65-F5344CB8AC3E}">
        <p14:creationId xmlns:p14="http://schemas.microsoft.com/office/powerpoint/2010/main" val="2275294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7894056" y="2427890"/>
            <a:ext cx="2941322" cy="250146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dirty="0" smtClean="0"/>
              <a:t>Let’s Get </a:t>
            </a:r>
            <a:r>
              <a:rPr lang="en-US" dirty="0"/>
              <a:t>T</a:t>
            </a:r>
            <a:r>
              <a:rPr lang="en-US" dirty="0" smtClean="0"/>
              <a:t>his </a:t>
            </a:r>
            <a:r>
              <a:rPr lang="en-US" dirty="0"/>
              <a:t>O</a:t>
            </a:r>
            <a:r>
              <a:rPr lang="en-US" dirty="0" smtClean="0"/>
              <a:t>ut </a:t>
            </a:r>
            <a:r>
              <a:rPr lang="en-US" dirty="0"/>
              <a:t>O</a:t>
            </a:r>
            <a:r>
              <a:rPr lang="en-US" dirty="0" smtClean="0"/>
              <a:t>f </a:t>
            </a:r>
            <a:r>
              <a:rPr lang="en-US" dirty="0"/>
              <a:t>T</a:t>
            </a:r>
            <a:r>
              <a:rPr lang="en-US" dirty="0" smtClean="0"/>
              <a:t>he </a:t>
            </a:r>
            <a:r>
              <a:rPr lang="en-US" dirty="0"/>
              <a:t>W</a:t>
            </a:r>
            <a:r>
              <a:rPr lang="en-US" dirty="0" smtClean="0"/>
              <a:t>ay…. </a:t>
            </a:r>
            <a:endParaRPr lang="en-US" dirty="0"/>
          </a:p>
        </p:txBody>
      </p:sp>
      <p:sp>
        <p:nvSpPr>
          <p:cNvPr id="3" name="Content Placeholder 2"/>
          <p:cNvSpPr>
            <a:spLocks noGrp="1"/>
          </p:cNvSpPr>
          <p:nvPr>
            <p:ph idx="1"/>
          </p:nvPr>
        </p:nvSpPr>
        <p:spPr>
          <a:xfrm>
            <a:off x="272996" y="1769139"/>
            <a:ext cx="6348522" cy="4195481"/>
          </a:xfrm>
        </p:spPr>
        <p:txBody>
          <a:bodyPr>
            <a:normAutofit fontScale="92500"/>
          </a:bodyPr>
          <a:lstStyle/>
          <a:p>
            <a:r>
              <a:rPr lang="en-US" dirty="0" smtClean="0"/>
              <a:t>The Civil War had one primary cause: </a:t>
            </a:r>
            <a:r>
              <a:rPr lang="en-US" u="sng" dirty="0" smtClean="0"/>
              <a:t>SLAVERY</a:t>
            </a:r>
            <a:r>
              <a:rPr lang="en-US" dirty="0" smtClean="0"/>
              <a:t>. </a:t>
            </a:r>
          </a:p>
          <a:p>
            <a:r>
              <a:rPr lang="en-US" dirty="0" smtClean="0"/>
              <a:t>Some people will claim that the Civil War was about “States Rights”. This is valid but the “right” the Southern States wanted was to own slaves. </a:t>
            </a:r>
          </a:p>
          <a:p>
            <a:r>
              <a:rPr lang="en-US" dirty="0" smtClean="0"/>
              <a:t>Southern States claimed that slaves were property not people. They knew this was wrong. Despite knowing slavery was morally wrong, they were making too much money to stop. </a:t>
            </a:r>
          </a:p>
          <a:p>
            <a:r>
              <a:rPr lang="en-US" dirty="0" smtClean="0"/>
              <a:t>Not all Southerners owned slaves, but many poorer people in the South were tricked into fighting for the rich people to continue owning slaves. </a:t>
            </a:r>
          </a:p>
          <a:p>
            <a:pPr marL="0" indent="0">
              <a:buNone/>
            </a:pPr>
            <a:endParaRPr lang="en-US" dirty="0"/>
          </a:p>
        </p:txBody>
      </p:sp>
      <p:sp>
        <p:nvSpPr>
          <p:cNvPr id="4" name="Rectangle 3"/>
          <p:cNvSpPr/>
          <p:nvPr/>
        </p:nvSpPr>
        <p:spPr>
          <a:xfrm>
            <a:off x="8052499" y="3072438"/>
            <a:ext cx="2624437"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Slavery</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43388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a:t>Other States Secede</a:t>
            </a:r>
          </a:p>
        </p:txBody>
      </p:sp>
      <p:sp>
        <p:nvSpPr>
          <p:cNvPr id="8195" name="Rectangle 3"/>
          <p:cNvSpPr>
            <a:spLocks noGrp="1" noChangeArrowheads="1"/>
          </p:cNvSpPr>
          <p:nvPr>
            <p:ph type="body" sz="half" idx="1"/>
          </p:nvPr>
        </p:nvSpPr>
        <p:spPr/>
        <p:txBody>
          <a:bodyPr/>
          <a:lstStyle/>
          <a:p>
            <a:pPr>
              <a:lnSpc>
                <a:spcPct val="90000"/>
              </a:lnSpc>
            </a:pPr>
            <a:r>
              <a:rPr lang="en-US" sz="2400" dirty="0" smtClean="0"/>
              <a:t>After the fight at Ft. Sumter the other Sothern States secede from the Union.</a:t>
            </a:r>
          </a:p>
          <a:p>
            <a:pPr>
              <a:lnSpc>
                <a:spcPct val="90000"/>
              </a:lnSpc>
            </a:pPr>
            <a:r>
              <a:rPr lang="en-US" sz="2400" dirty="0" smtClean="0"/>
              <a:t>Jefferson Davis is chosen as President of the confederacy and Alexander Stephens (from GA) becomes Vice President. </a:t>
            </a:r>
          </a:p>
          <a:p>
            <a:pPr>
              <a:lnSpc>
                <a:spcPct val="90000"/>
              </a:lnSpc>
            </a:pPr>
            <a:r>
              <a:rPr lang="en-US" sz="2400" dirty="0" smtClean="0"/>
              <a:t>Georgia was the 5</a:t>
            </a:r>
            <a:r>
              <a:rPr lang="en-US" sz="2400" baseline="30000" dirty="0" smtClean="0"/>
              <a:t>th</a:t>
            </a:r>
            <a:r>
              <a:rPr lang="en-US" sz="2400" dirty="0" smtClean="0"/>
              <a:t> state to succeed on January 19</a:t>
            </a:r>
            <a:r>
              <a:rPr lang="en-US" sz="2400" baseline="30000" dirty="0" smtClean="0"/>
              <a:t>th</a:t>
            </a:r>
            <a:r>
              <a:rPr lang="en-US" sz="2400" dirty="0" smtClean="0"/>
              <a:t>, 1861 </a:t>
            </a:r>
            <a:endParaRPr lang="en-US" sz="2400" dirty="0"/>
          </a:p>
          <a:p>
            <a:pPr>
              <a:lnSpc>
                <a:spcPct val="90000"/>
              </a:lnSpc>
            </a:pPr>
            <a:endParaRPr lang="en-US" sz="2400" dirty="0"/>
          </a:p>
        </p:txBody>
      </p:sp>
      <p:pic>
        <p:nvPicPr>
          <p:cNvPr id="6146" name="Picture 2" descr="Image result for civil war secession d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223" y="1752600"/>
            <a:ext cx="3670190" cy="471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46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over Secession in Georgia </a:t>
            </a:r>
            <a:endParaRPr lang="en-US" dirty="0"/>
          </a:p>
        </p:txBody>
      </p:sp>
      <p:sp>
        <p:nvSpPr>
          <p:cNvPr id="3" name="Text Placeholder 2"/>
          <p:cNvSpPr>
            <a:spLocks noGrp="1"/>
          </p:cNvSpPr>
          <p:nvPr>
            <p:ph type="body" sz="half" idx="1"/>
          </p:nvPr>
        </p:nvSpPr>
        <p:spPr>
          <a:xfrm>
            <a:off x="609600" y="1287516"/>
            <a:ext cx="6705600" cy="5570483"/>
          </a:xfrm>
        </p:spPr>
        <p:txBody>
          <a:bodyPr>
            <a:normAutofit/>
          </a:bodyPr>
          <a:lstStyle/>
          <a:p>
            <a:r>
              <a:rPr lang="en-US" dirty="0"/>
              <a:t>In 1861, there was a spirited debate over secession in the Georgia General Assembly to determine if Georgia should </a:t>
            </a:r>
            <a:r>
              <a:rPr lang="en-US" dirty="0" smtClean="0"/>
              <a:t>secede from the Union.</a:t>
            </a:r>
          </a:p>
          <a:p>
            <a:r>
              <a:rPr lang="en-US" dirty="0"/>
              <a:t>During the debate, there were those who did not want to leave the Union, including representatives from the northern counties, small farmers and non-slave holders, and most importantly Alexander Stephens, who gave an eloquent speech against secession. </a:t>
            </a:r>
            <a:endParaRPr lang="en-US" dirty="0" smtClean="0"/>
          </a:p>
          <a:p>
            <a:r>
              <a:rPr lang="en-US" dirty="0" smtClean="0"/>
              <a:t>On </a:t>
            </a:r>
            <a:r>
              <a:rPr lang="en-US" dirty="0"/>
              <a:t>the other side, were large farmers and slave </a:t>
            </a:r>
            <a:r>
              <a:rPr lang="en-US" dirty="0" smtClean="0"/>
              <a:t>holders who </a:t>
            </a:r>
            <a:r>
              <a:rPr lang="en-US" dirty="0"/>
              <a:t>had a social and economic stake in the continuation of the institution of slavery. </a:t>
            </a:r>
            <a:endParaRPr lang="en-US" dirty="0" smtClean="0"/>
          </a:p>
          <a:p>
            <a:r>
              <a:rPr lang="en-US" dirty="0" smtClean="0"/>
              <a:t>General Assembly ultimately voted 208 to 89 in favor of secession. </a:t>
            </a:r>
          </a:p>
        </p:txBody>
      </p:sp>
      <p:pic>
        <p:nvPicPr>
          <p:cNvPr id="7170" name="Picture 2" descr="https://upload.wikimedia.org/wikipedia/commons/d/da/Alexander_Stephens_-18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1917" y="1669414"/>
            <a:ext cx="3440483" cy="469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69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States Rights- The Nullification Crisis</a:t>
            </a:r>
            <a:endParaRPr lang="en-US" dirty="0"/>
          </a:p>
        </p:txBody>
      </p:sp>
      <p:sp>
        <p:nvSpPr>
          <p:cNvPr id="3" name="Text Placeholder 2"/>
          <p:cNvSpPr>
            <a:spLocks noGrp="1"/>
          </p:cNvSpPr>
          <p:nvPr>
            <p:ph type="body" sz="half" idx="1"/>
          </p:nvPr>
        </p:nvSpPr>
        <p:spPr>
          <a:xfrm>
            <a:off x="430924" y="1878724"/>
            <a:ext cx="11330152" cy="4661338"/>
          </a:xfrm>
        </p:spPr>
        <p:txBody>
          <a:bodyPr>
            <a:noAutofit/>
          </a:bodyPr>
          <a:lstStyle/>
          <a:p>
            <a:r>
              <a:rPr lang="en-US" sz="2200" dirty="0"/>
              <a:t>A states’ rights issue, the nullification crisis in the early 1830’s, was a dispute over tariffs. </a:t>
            </a:r>
            <a:endParaRPr lang="en-US" sz="2200" dirty="0" smtClean="0"/>
          </a:p>
          <a:p>
            <a:r>
              <a:rPr lang="en-US" sz="2200" dirty="0" smtClean="0"/>
              <a:t>The </a:t>
            </a:r>
            <a:r>
              <a:rPr lang="en-US" sz="2200" dirty="0"/>
              <a:t>North supported high tariffs to subsidize their fledgling manufacturing industry against the cheaper products that could be sent to the United States by Great Britain. </a:t>
            </a:r>
            <a:endParaRPr lang="en-US" sz="2200" dirty="0" smtClean="0"/>
          </a:p>
          <a:p>
            <a:r>
              <a:rPr lang="en-US" sz="2200" dirty="0" smtClean="0"/>
              <a:t>The </a:t>
            </a:r>
            <a:r>
              <a:rPr lang="en-US" sz="2200" dirty="0"/>
              <a:t>South was opposed to this tariff because it took away profits from cotton farmers based on Great Britain’s retaliatory tariff on cotton. </a:t>
            </a:r>
            <a:endParaRPr lang="en-US" sz="2200" dirty="0" smtClean="0"/>
          </a:p>
          <a:p>
            <a:r>
              <a:rPr lang="en-US" sz="2200" dirty="0" smtClean="0"/>
              <a:t>When </a:t>
            </a:r>
            <a:r>
              <a:rPr lang="en-US" sz="2200" dirty="0"/>
              <a:t>the Northern states, who dominated the House of Representatives, voted to renew the tariff, South Carolina threatened to </a:t>
            </a:r>
            <a:r>
              <a:rPr lang="en-US" sz="2200" dirty="0" smtClean="0"/>
              <a:t>nullify (cancel) </a:t>
            </a:r>
            <a:r>
              <a:rPr lang="en-US" sz="2200" dirty="0"/>
              <a:t>the tariff and even possibly secede. </a:t>
            </a:r>
            <a:endParaRPr lang="en-US" sz="2200" dirty="0" smtClean="0"/>
          </a:p>
          <a:p>
            <a:r>
              <a:rPr lang="en-US" sz="2200" dirty="0" smtClean="0"/>
              <a:t>Andrew </a:t>
            </a:r>
            <a:r>
              <a:rPr lang="en-US" sz="2200" dirty="0"/>
              <a:t>Jackson’s threat to attack South Carolina if they attempted to leave the union worked well enough to keep the state in the fold for the time being. </a:t>
            </a:r>
            <a:r>
              <a:rPr lang="en-US" sz="2200" dirty="0" smtClean="0"/>
              <a:t> </a:t>
            </a:r>
            <a:endParaRPr lang="en-US" sz="2200" dirty="0"/>
          </a:p>
        </p:txBody>
      </p:sp>
    </p:spTree>
    <p:extLst>
      <p:ext uri="{BB962C8B-B14F-4D97-AF65-F5344CB8AC3E}">
        <p14:creationId xmlns:p14="http://schemas.microsoft.com/office/powerpoint/2010/main" val="290554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in Georgia</a:t>
            </a:r>
            <a:endParaRPr lang="en-US" dirty="0"/>
          </a:p>
        </p:txBody>
      </p:sp>
      <p:sp>
        <p:nvSpPr>
          <p:cNvPr id="3" name="Content Placeholder 2"/>
          <p:cNvSpPr>
            <a:spLocks noGrp="1"/>
          </p:cNvSpPr>
          <p:nvPr>
            <p:ph idx="1"/>
          </p:nvPr>
        </p:nvSpPr>
        <p:spPr>
          <a:xfrm>
            <a:off x="283780" y="1376856"/>
            <a:ext cx="6442841" cy="5150068"/>
          </a:xfrm>
        </p:spPr>
        <p:txBody>
          <a:bodyPr/>
          <a:lstStyle/>
          <a:p>
            <a:r>
              <a:rPr lang="en-US" dirty="0"/>
              <a:t>Due to the rules of the Trustees, slavery was not allowed in Georgia until the early 1750’s. </a:t>
            </a:r>
            <a:endParaRPr lang="en-US" dirty="0" smtClean="0"/>
          </a:p>
          <a:p>
            <a:r>
              <a:rPr lang="en-US" dirty="0" smtClean="0"/>
              <a:t>Once </a:t>
            </a:r>
            <a:r>
              <a:rPr lang="en-US" dirty="0"/>
              <a:t>it was legalized, slavery grew quickly due to Georgia’s agriculture-based economy. </a:t>
            </a:r>
            <a:endParaRPr lang="en-US" dirty="0" smtClean="0"/>
          </a:p>
          <a:p>
            <a:r>
              <a:rPr lang="en-US" dirty="0" smtClean="0"/>
              <a:t>However</a:t>
            </a:r>
            <a:r>
              <a:rPr lang="en-US" dirty="0"/>
              <a:t>, slavery grew exponentially with the invention of the cotton gin. </a:t>
            </a:r>
            <a:endParaRPr lang="en-US" dirty="0" smtClean="0"/>
          </a:p>
          <a:p>
            <a:r>
              <a:rPr lang="en-US" dirty="0" smtClean="0"/>
              <a:t>The </a:t>
            </a:r>
            <a:r>
              <a:rPr lang="en-US" dirty="0"/>
              <a:t>South’s economic dependence on cotton led to a change of </a:t>
            </a:r>
            <a:r>
              <a:rPr lang="en-US" dirty="0" smtClean="0"/>
              <a:t>attitude </a:t>
            </a:r>
            <a:r>
              <a:rPr lang="en-US" dirty="0"/>
              <a:t>about the evils of </a:t>
            </a:r>
            <a:r>
              <a:rPr lang="en-US" dirty="0" smtClean="0"/>
              <a:t>slavery. While many of the nation’s founding fathers disliked slavery, and hoped that later generations would find a way to end it, their sons and grandsons began to defend slavery as a necessary good and began infringing </a:t>
            </a:r>
            <a:r>
              <a:rPr lang="en-US" dirty="0"/>
              <a:t>on the rights of those who spoke out against it in the South. </a:t>
            </a:r>
          </a:p>
        </p:txBody>
      </p:sp>
      <p:pic>
        <p:nvPicPr>
          <p:cNvPr id="1026" name="Picture 2" descr="Image result for slavery in Geor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56" y="1853248"/>
            <a:ext cx="4918843" cy="368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5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North/South Divide</a:t>
            </a:r>
            <a:endParaRPr lang="en-US" dirty="0"/>
          </a:p>
        </p:txBody>
      </p:sp>
      <p:sp>
        <p:nvSpPr>
          <p:cNvPr id="3" name="Content Placeholder 2"/>
          <p:cNvSpPr>
            <a:spLocks noGrp="1"/>
          </p:cNvSpPr>
          <p:nvPr>
            <p:ph idx="1"/>
          </p:nvPr>
        </p:nvSpPr>
        <p:spPr>
          <a:xfrm>
            <a:off x="451946" y="2052918"/>
            <a:ext cx="5360275" cy="4195481"/>
          </a:xfrm>
        </p:spPr>
        <p:txBody>
          <a:bodyPr>
            <a:normAutofit lnSpcReduction="10000"/>
          </a:bodyPr>
          <a:lstStyle/>
          <a:p>
            <a:r>
              <a:rPr lang="en-US" dirty="0" smtClean="0"/>
              <a:t>Sectionalism- </a:t>
            </a:r>
            <a:r>
              <a:rPr lang="en-US" dirty="0" smtClean="0"/>
              <a:t>loyalty to a region, or town, rather than the whole country. Describes the growing division between slave states and free states. </a:t>
            </a:r>
          </a:p>
          <a:p>
            <a:r>
              <a:rPr lang="en-US" dirty="0" smtClean="0"/>
              <a:t>Slavery was viewed differently in the North. </a:t>
            </a:r>
          </a:p>
          <a:p>
            <a:pPr lvl="1"/>
            <a:r>
              <a:rPr lang="en-US" dirty="0" smtClean="0"/>
              <a:t>Their economy wasn’t based on plantation agriculture so slavery wasn’t as prominent. </a:t>
            </a:r>
          </a:p>
          <a:p>
            <a:r>
              <a:rPr lang="en-US" dirty="0" smtClean="0"/>
              <a:t>In the early 1800’s many northerners began to embrace </a:t>
            </a:r>
            <a:r>
              <a:rPr lang="en-US" dirty="0" smtClean="0"/>
              <a:t>abolition. This is the belief that ending slavery was the right thing to do. </a:t>
            </a:r>
            <a:endParaRPr lang="en-US" dirty="0" smtClean="0"/>
          </a:p>
        </p:txBody>
      </p:sp>
      <p:pic>
        <p:nvPicPr>
          <p:cNvPr id="1026" name="Picture 2" descr="Image result for civil war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979" y="2052918"/>
            <a:ext cx="5757260" cy="391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6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a:t>
            </a:r>
            <a:r>
              <a:rPr lang="en-US" dirty="0" smtClean="0"/>
              <a:t>Abolitionists</a:t>
            </a:r>
            <a:endParaRPr lang="en-US" dirty="0"/>
          </a:p>
        </p:txBody>
      </p:sp>
      <p:sp>
        <p:nvSpPr>
          <p:cNvPr id="3" name="Content Placeholder 2"/>
          <p:cNvSpPr>
            <a:spLocks noGrp="1"/>
          </p:cNvSpPr>
          <p:nvPr>
            <p:ph idx="1"/>
          </p:nvPr>
        </p:nvSpPr>
        <p:spPr>
          <a:xfrm>
            <a:off x="399120" y="1853248"/>
            <a:ext cx="5087281" cy="5200204"/>
          </a:xfrm>
        </p:spPr>
        <p:txBody>
          <a:bodyPr/>
          <a:lstStyle/>
          <a:p>
            <a:r>
              <a:rPr lang="en-US" dirty="0" smtClean="0"/>
              <a:t>Fredrick </a:t>
            </a:r>
            <a:r>
              <a:rPr lang="en-US" dirty="0"/>
              <a:t>Douglass- Escaped slave who taught himself to read. </a:t>
            </a:r>
            <a:r>
              <a:rPr lang="en-US" dirty="0" smtClean="0"/>
              <a:t>Would openly debate proslavery politicians. Ran an abolitionist newspaper called “The North Star”.</a:t>
            </a:r>
          </a:p>
          <a:p>
            <a:r>
              <a:rPr lang="en-US" dirty="0" smtClean="0"/>
              <a:t>Harriet Beecher Stowe- Wrote a book called “Uncle Tom’s Cabin”. Antislavery novel.</a:t>
            </a:r>
          </a:p>
          <a:p>
            <a:r>
              <a:rPr lang="en-US" dirty="0" smtClean="0"/>
              <a:t>William Lloyd Garrison- Wrote an abolitionist newspaper called “The Liberator”. </a:t>
            </a:r>
            <a:endParaRPr lang="en-US" dirty="0" smtClean="0"/>
          </a:p>
          <a:p>
            <a:r>
              <a:rPr lang="en-US" dirty="0" smtClean="0"/>
              <a:t>Harriet Tubman- “Black Moses” leader of the Underground Railroad. </a:t>
            </a:r>
            <a:endParaRPr lang="en-US" dirty="0" smtClean="0"/>
          </a:p>
          <a:p>
            <a:pPr marL="0" indent="0">
              <a:buNone/>
            </a:pPr>
            <a:endParaRPr lang="en-US" dirty="0"/>
          </a:p>
          <a:p>
            <a:endParaRPr lang="en-US" dirty="0"/>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511" y="124547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arriet beecher sto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7118" y="4265885"/>
            <a:ext cx="23622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021" y="1245476"/>
            <a:ext cx="2838449" cy="283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4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Territory Divides the US along regional lines. </a:t>
            </a:r>
            <a:endParaRPr lang="en-US" dirty="0"/>
          </a:p>
        </p:txBody>
      </p:sp>
      <p:sp>
        <p:nvSpPr>
          <p:cNvPr id="3" name="Content Placeholder 2"/>
          <p:cNvSpPr>
            <a:spLocks noGrp="1"/>
          </p:cNvSpPr>
          <p:nvPr>
            <p:ph idx="1"/>
          </p:nvPr>
        </p:nvSpPr>
        <p:spPr>
          <a:xfrm>
            <a:off x="493987" y="2052918"/>
            <a:ext cx="4740165" cy="4547579"/>
          </a:xfrm>
        </p:spPr>
        <p:txBody>
          <a:bodyPr>
            <a:normAutofit lnSpcReduction="10000"/>
          </a:bodyPr>
          <a:lstStyle/>
          <a:p>
            <a:r>
              <a:rPr lang="en-US" dirty="0" smtClean="0"/>
              <a:t>During the 1800’s the US is going to have a belief called “Manifest Destiny”. The idea that the US owned everything from the “Atlantic to Pacific”. </a:t>
            </a:r>
          </a:p>
          <a:p>
            <a:r>
              <a:rPr lang="en-US" dirty="0" smtClean="0"/>
              <a:t>This belief is going to lead to vast US territorial expansion during this time. </a:t>
            </a:r>
          </a:p>
          <a:p>
            <a:r>
              <a:rPr lang="en-US" dirty="0" smtClean="0"/>
              <a:t>As new states are added there is going to be rising tension between free and slave states about whether these new territories are going to allow slavery.                                                                                                                                               </a:t>
            </a:r>
            <a:endParaRPr lang="en-US" dirty="0"/>
          </a:p>
        </p:txBody>
      </p:sp>
      <p:pic>
        <p:nvPicPr>
          <p:cNvPr id="2050" name="Picture 2" descr="Map of Free and Slave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472" y="2052918"/>
            <a:ext cx="6493185" cy="389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9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07" y="452718"/>
            <a:ext cx="9535827" cy="1400530"/>
          </a:xfrm>
        </p:spPr>
        <p:txBody>
          <a:bodyPr/>
          <a:lstStyle/>
          <a:p>
            <a:r>
              <a:rPr lang="en-US" dirty="0" smtClean="0"/>
              <a:t>New States-Balance of Power</a:t>
            </a:r>
            <a:endParaRPr lang="en-US" dirty="0"/>
          </a:p>
        </p:txBody>
      </p:sp>
      <p:sp>
        <p:nvSpPr>
          <p:cNvPr id="3" name="Content Placeholder 2"/>
          <p:cNvSpPr>
            <a:spLocks noGrp="1"/>
          </p:cNvSpPr>
          <p:nvPr>
            <p:ph idx="1"/>
          </p:nvPr>
        </p:nvSpPr>
        <p:spPr>
          <a:xfrm>
            <a:off x="378373" y="2052918"/>
            <a:ext cx="4424856" cy="4195481"/>
          </a:xfrm>
        </p:spPr>
        <p:txBody>
          <a:bodyPr>
            <a:normAutofit lnSpcReduction="10000"/>
          </a:bodyPr>
          <a:lstStyle/>
          <a:p>
            <a:r>
              <a:rPr lang="en-US" dirty="0" smtClean="0"/>
              <a:t>The debate over new states being slave or free stems from representation in congress.</a:t>
            </a:r>
          </a:p>
          <a:p>
            <a:r>
              <a:rPr lang="en-US" dirty="0" smtClean="0"/>
              <a:t>Slave states are worried that they will be outnumbered by free states that will vote to end slavery. Free states are worried that being outnumbered by slave states will allow slavery to spread to all states. </a:t>
            </a:r>
          </a:p>
          <a:p>
            <a:r>
              <a:rPr lang="en-US" dirty="0" smtClean="0"/>
              <a:t>The solution to this problem for a while is to always create states in pairs, one slave and one free. </a:t>
            </a:r>
            <a:endParaRPr lang="en-US" dirty="0"/>
          </a:p>
        </p:txBody>
      </p:sp>
      <p:pic>
        <p:nvPicPr>
          <p:cNvPr id="3074" name="Picture 2" descr="Image result for 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234" y="2536792"/>
            <a:ext cx="6047063" cy="330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Compromise </a:t>
            </a:r>
            <a:endParaRPr lang="en-US" dirty="0"/>
          </a:p>
        </p:txBody>
      </p:sp>
      <p:sp>
        <p:nvSpPr>
          <p:cNvPr id="3" name="Content Placeholder 2"/>
          <p:cNvSpPr>
            <a:spLocks noGrp="1"/>
          </p:cNvSpPr>
          <p:nvPr>
            <p:ph idx="1"/>
          </p:nvPr>
        </p:nvSpPr>
        <p:spPr>
          <a:xfrm>
            <a:off x="409631" y="1600973"/>
            <a:ext cx="5528716" cy="4195481"/>
          </a:xfrm>
        </p:spPr>
        <p:txBody>
          <a:bodyPr/>
          <a:lstStyle/>
          <a:p>
            <a:r>
              <a:rPr lang="en-US" dirty="0" smtClean="0"/>
              <a:t>1820</a:t>
            </a:r>
          </a:p>
          <a:p>
            <a:r>
              <a:rPr lang="en-US" dirty="0" smtClean="0"/>
              <a:t>Missouri was going to be added to the Union as a slave state. </a:t>
            </a:r>
          </a:p>
          <a:p>
            <a:r>
              <a:rPr lang="en-US" dirty="0" smtClean="0"/>
              <a:t>In order to maintain the balance of power the North required the creation of Maine as a free state. </a:t>
            </a:r>
          </a:p>
          <a:p>
            <a:r>
              <a:rPr lang="en-US" dirty="0" smtClean="0"/>
              <a:t>Also created a “compromise line” that said any state created below Missouri would be slave, and anything above would be free.</a:t>
            </a:r>
            <a:endParaRPr lang="en-US" dirty="0"/>
          </a:p>
        </p:txBody>
      </p:sp>
      <p:pic>
        <p:nvPicPr>
          <p:cNvPr id="4098"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230" y="2162613"/>
            <a:ext cx="5535840" cy="341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96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1850</a:t>
            </a:r>
            <a:endParaRPr lang="en-US" dirty="0"/>
          </a:p>
        </p:txBody>
      </p:sp>
      <p:sp>
        <p:nvSpPr>
          <p:cNvPr id="3" name="Content Placeholder 2"/>
          <p:cNvSpPr>
            <a:spLocks noGrp="1"/>
          </p:cNvSpPr>
          <p:nvPr>
            <p:ph idx="1"/>
          </p:nvPr>
        </p:nvSpPr>
        <p:spPr>
          <a:xfrm>
            <a:off x="556775" y="1485360"/>
            <a:ext cx="5970150" cy="5230750"/>
          </a:xfrm>
        </p:spPr>
        <p:txBody>
          <a:bodyPr>
            <a:normAutofit lnSpcReduction="10000"/>
          </a:bodyPr>
          <a:lstStyle/>
          <a:p>
            <a:r>
              <a:rPr lang="en-US" dirty="0" smtClean="0"/>
              <a:t>Passed in 1850 (shocking I know)</a:t>
            </a:r>
          </a:p>
          <a:p>
            <a:r>
              <a:rPr lang="en-US" dirty="0" smtClean="0"/>
              <a:t>Lead to the creation of California as a free state. </a:t>
            </a:r>
          </a:p>
          <a:p>
            <a:pPr lvl="1"/>
            <a:r>
              <a:rPr lang="en-US" dirty="0" smtClean="0"/>
              <a:t>Controversial because this would lead to more free than slave states.</a:t>
            </a:r>
          </a:p>
          <a:p>
            <a:r>
              <a:rPr lang="en-US" dirty="0" smtClean="0"/>
              <a:t>South gets something in return. A fugitive slave act that required escaped slaves be returned to their owner if found.</a:t>
            </a:r>
          </a:p>
          <a:p>
            <a:pPr lvl="1"/>
            <a:r>
              <a:rPr lang="en-US" dirty="0" smtClean="0"/>
              <a:t>Northerners hated this. </a:t>
            </a:r>
          </a:p>
          <a:p>
            <a:pPr lvl="1"/>
            <a:r>
              <a:rPr lang="en-US" dirty="0" smtClean="0"/>
              <a:t>Led to bounty hunters arresting people who possibly had never been slaves. </a:t>
            </a:r>
          </a:p>
          <a:p>
            <a:pPr lvl="1"/>
            <a:r>
              <a:rPr lang="en-US" dirty="0" smtClean="0"/>
              <a:t>Unfair courts set up to incentivize people being found guilty. </a:t>
            </a:r>
          </a:p>
          <a:p>
            <a:pPr lvl="2"/>
            <a:r>
              <a:rPr lang="en-US" dirty="0"/>
              <a:t>paid $5 if an alleged fugitive were released and $10 if he or she were sent away with the claimant.</a:t>
            </a:r>
          </a:p>
        </p:txBody>
      </p:sp>
      <p:pic>
        <p:nvPicPr>
          <p:cNvPr id="6146" name="Picture 2" descr="Image result for compromise of 1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925" y="2177341"/>
            <a:ext cx="5531697" cy="354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41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278</TotalTime>
  <Words>1721</Words>
  <Application>Microsoft Office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Wingdings</vt:lpstr>
      <vt:lpstr>Wingdings 3</vt:lpstr>
      <vt:lpstr>Ion</vt:lpstr>
      <vt:lpstr>Events Leading up to the Civil War</vt:lpstr>
      <vt:lpstr>Let’s Get This Out Of The Way…. </vt:lpstr>
      <vt:lpstr>Slavery in Georgia</vt:lpstr>
      <vt:lpstr>North/South Divide</vt:lpstr>
      <vt:lpstr>Prominent Abolitionists</vt:lpstr>
      <vt:lpstr>New Territory Divides the US along regional lines. </vt:lpstr>
      <vt:lpstr>New States-Balance of Power</vt:lpstr>
      <vt:lpstr>Missouri Compromise </vt:lpstr>
      <vt:lpstr>Compromise 1850</vt:lpstr>
      <vt:lpstr>Georgia Platform</vt:lpstr>
      <vt:lpstr>Kansas Nebraska Act</vt:lpstr>
      <vt:lpstr>Dredd Scott Case (1857)</vt:lpstr>
      <vt:lpstr>The Election of Lincoln and the start of Secession</vt:lpstr>
      <vt:lpstr>Lincoln Douglass Debates</vt:lpstr>
      <vt:lpstr>Northern Response to Southern Succession </vt:lpstr>
      <vt:lpstr>The Failure to Compromise</vt:lpstr>
      <vt:lpstr>Crisis at Fort Sumter</vt:lpstr>
      <vt:lpstr>Crisis at Fort Sumter</vt:lpstr>
      <vt:lpstr>Crisis at Fort Sumter</vt:lpstr>
      <vt:lpstr>Other States Secede</vt:lpstr>
      <vt:lpstr>Debate over Secession in Georgia </vt:lpstr>
      <vt:lpstr>Back to States Rights- The Nullification Crisis</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up to Civil War</dc:title>
  <dc:creator>William Ridgely</dc:creator>
  <cp:lastModifiedBy>William Ridgely</cp:lastModifiedBy>
  <cp:revision>15</cp:revision>
  <dcterms:created xsi:type="dcterms:W3CDTF">2017-11-03T17:23:39Z</dcterms:created>
  <dcterms:modified xsi:type="dcterms:W3CDTF">2017-11-07T20:10:06Z</dcterms:modified>
</cp:coreProperties>
</file>