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7" r:id="rId9"/>
    <p:sldId id="263" r:id="rId10"/>
    <p:sldId id="268" r:id="rId11"/>
    <p:sldId id="264" r:id="rId12"/>
    <p:sldId id="265" r:id="rId13"/>
    <p:sldId id="270" r:id="rId14"/>
    <p:sldId id="271" r:id="rId15"/>
    <p:sldId id="269" r:id="rId16"/>
    <p:sldId id="272" r:id="rId17"/>
    <p:sldId id="273" r:id="rId18"/>
    <p:sldId id="274" r:id="rId19"/>
    <p:sldId id="275" r:id="rId20"/>
    <p:sldId id="276" r:id="rId21"/>
    <p:sldId id="277" r:id="rId22"/>
    <p:sldId id="279" r:id="rId23"/>
    <p:sldId id="280" r:id="rId24"/>
    <p:sldId id="282" r:id="rId25"/>
    <p:sldId id="283" r:id="rId26"/>
    <p:sldId id="278" r:id="rId27"/>
    <p:sldId id="284" r:id="rId28"/>
    <p:sldId id="285" r:id="rId29"/>
    <p:sldId id="289" r:id="rId30"/>
    <p:sldId id="286" r:id="rId31"/>
    <p:sldId id="290" r:id="rId32"/>
    <p:sldId id="293" r:id="rId33"/>
    <p:sldId id="294" r:id="rId34"/>
    <p:sldId id="287" r:id="rId35"/>
    <p:sldId id="288" r:id="rId3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4" autoAdjust="0"/>
    <p:restoredTop sz="95441" autoAdjust="0"/>
  </p:normalViewPr>
  <p:slideViewPr>
    <p:cSldViewPr snapToGrid="0">
      <p:cViewPr varScale="1">
        <p:scale>
          <a:sx n="87" d="100"/>
          <a:sy n="87" d="100"/>
        </p:scale>
        <p:origin x="696" y="78"/>
      </p:cViewPr>
      <p:guideLst/>
    </p:cSldViewPr>
  </p:slideViewPr>
  <p:outlineViewPr>
    <p:cViewPr>
      <p:scale>
        <a:sx n="33" d="100"/>
        <a:sy n="33" d="100"/>
      </p:scale>
      <p:origin x="0" y="-1902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B7B0D96-69E4-461E-9EA8-F98FD1AD7C58}" type="datetimeFigureOut">
              <a:rPr lang="en-US" smtClean="0"/>
              <a:t>8/24/2017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60F004-59F8-472C-80C6-D2A8E4415BBB}" type="slidenum">
              <a:rPr lang="en-US" smtClean="0"/>
              <a:t>‹#›</a:t>
            </a:fld>
            <a:endParaRPr lang="en-US"/>
          </a:p>
        </p:txBody>
      </p:sp>
    </p:spTree>
    <p:extLst>
      <p:ext uri="{BB962C8B-B14F-4D97-AF65-F5344CB8AC3E}">
        <p14:creationId xmlns:p14="http://schemas.microsoft.com/office/powerpoint/2010/main" val="24968719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1B7B0D96-69E4-461E-9EA8-F98FD1AD7C58}" type="datetimeFigureOut">
              <a:rPr lang="en-US" smtClean="0"/>
              <a:t>8/24/2017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60F004-59F8-472C-80C6-D2A8E4415BBB}" type="slidenum">
              <a:rPr lang="en-US" smtClean="0"/>
              <a:t>‹#›</a:t>
            </a:fld>
            <a:endParaRPr lang="en-US"/>
          </a:p>
        </p:txBody>
      </p:sp>
    </p:spTree>
    <p:extLst>
      <p:ext uri="{BB962C8B-B14F-4D97-AF65-F5344CB8AC3E}">
        <p14:creationId xmlns:p14="http://schemas.microsoft.com/office/powerpoint/2010/main" val="42861770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1B7B0D96-69E4-461E-9EA8-F98FD1AD7C58}" type="datetimeFigureOut">
              <a:rPr lang="en-US" smtClean="0"/>
              <a:t>8/24/2017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60F004-59F8-472C-80C6-D2A8E4415BBB}" type="slidenum">
              <a:rPr lang="en-US" smtClean="0"/>
              <a:t>‹#›</a:t>
            </a:fld>
            <a:endParaRPr lang="en-US"/>
          </a:p>
        </p:txBody>
      </p:sp>
    </p:spTree>
    <p:extLst>
      <p:ext uri="{BB962C8B-B14F-4D97-AF65-F5344CB8AC3E}">
        <p14:creationId xmlns:p14="http://schemas.microsoft.com/office/powerpoint/2010/main" val="8184041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1B7B0D96-69E4-461E-9EA8-F98FD1AD7C58}" type="datetimeFigureOut">
              <a:rPr lang="en-US" smtClean="0"/>
              <a:t>8/24/2017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60F004-59F8-472C-80C6-D2A8E4415BBB}"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23064544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B7B0D96-69E4-461E-9EA8-F98FD1AD7C58}" type="datetimeFigureOut">
              <a:rPr lang="en-US" smtClean="0"/>
              <a:t>8/24/2017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60F004-59F8-472C-80C6-D2A8E4415BBB}" type="slidenum">
              <a:rPr lang="en-US" smtClean="0"/>
              <a:t>‹#›</a:t>
            </a:fld>
            <a:endParaRPr lang="en-US"/>
          </a:p>
        </p:txBody>
      </p:sp>
    </p:spTree>
    <p:extLst>
      <p:ext uri="{BB962C8B-B14F-4D97-AF65-F5344CB8AC3E}">
        <p14:creationId xmlns:p14="http://schemas.microsoft.com/office/powerpoint/2010/main" val="28739742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1B7B0D96-69E4-461E-9EA8-F98FD1AD7C58}" type="datetimeFigureOut">
              <a:rPr lang="en-US" smtClean="0"/>
              <a:t>8/24/2017</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60F004-59F8-472C-80C6-D2A8E4415BBB}" type="slidenum">
              <a:rPr lang="en-US" smtClean="0"/>
              <a:t>‹#›</a:t>
            </a:fld>
            <a:endParaRPr lang="en-US"/>
          </a:p>
        </p:txBody>
      </p:sp>
    </p:spTree>
    <p:extLst>
      <p:ext uri="{BB962C8B-B14F-4D97-AF65-F5344CB8AC3E}">
        <p14:creationId xmlns:p14="http://schemas.microsoft.com/office/powerpoint/2010/main" val="20994202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1B7B0D96-69E4-461E-9EA8-F98FD1AD7C58}" type="datetimeFigureOut">
              <a:rPr lang="en-US" smtClean="0"/>
              <a:t>8/24/2017</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60F004-59F8-472C-80C6-D2A8E4415BBB}" type="slidenum">
              <a:rPr lang="en-US" smtClean="0"/>
              <a:t>‹#›</a:t>
            </a:fld>
            <a:endParaRPr lang="en-US"/>
          </a:p>
        </p:txBody>
      </p:sp>
    </p:spTree>
    <p:extLst>
      <p:ext uri="{BB962C8B-B14F-4D97-AF65-F5344CB8AC3E}">
        <p14:creationId xmlns:p14="http://schemas.microsoft.com/office/powerpoint/2010/main" val="30465204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B7B0D96-69E4-461E-9EA8-F98FD1AD7C58}" type="datetimeFigureOut">
              <a:rPr lang="en-US" smtClean="0"/>
              <a:t>8/24/2017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60F004-59F8-472C-80C6-D2A8E4415BBB}" type="slidenum">
              <a:rPr lang="en-US" smtClean="0"/>
              <a:t>‹#›</a:t>
            </a:fld>
            <a:endParaRPr lang="en-US"/>
          </a:p>
        </p:txBody>
      </p:sp>
    </p:spTree>
    <p:extLst>
      <p:ext uri="{BB962C8B-B14F-4D97-AF65-F5344CB8AC3E}">
        <p14:creationId xmlns:p14="http://schemas.microsoft.com/office/powerpoint/2010/main" val="37738968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B7B0D96-69E4-461E-9EA8-F98FD1AD7C58}" type="datetimeFigureOut">
              <a:rPr lang="en-US" smtClean="0"/>
              <a:t>8/24/2017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60F004-59F8-472C-80C6-D2A8E4415BBB}" type="slidenum">
              <a:rPr lang="en-US" smtClean="0"/>
              <a:t>‹#›</a:t>
            </a:fld>
            <a:endParaRPr lang="en-US"/>
          </a:p>
        </p:txBody>
      </p:sp>
    </p:spTree>
    <p:extLst>
      <p:ext uri="{BB962C8B-B14F-4D97-AF65-F5344CB8AC3E}">
        <p14:creationId xmlns:p14="http://schemas.microsoft.com/office/powerpoint/2010/main" val="7810657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1B7B0D96-69E4-461E-9EA8-F98FD1AD7C58}" type="datetimeFigureOut">
              <a:rPr lang="en-US" smtClean="0"/>
              <a:t>8/24/2017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60F004-59F8-472C-80C6-D2A8E4415BBB}" type="slidenum">
              <a:rPr lang="en-US" smtClean="0"/>
              <a:t>‹#›</a:t>
            </a:fld>
            <a:endParaRPr lang="en-US"/>
          </a:p>
        </p:txBody>
      </p:sp>
    </p:spTree>
    <p:extLst>
      <p:ext uri="{BB962C8B-B14F-4D97-AF65-F5344CB8AC3E}">
        <p14:creationId xmlns:p14="http://schemas.microsoft.com/office/powerpoint/2010/main" val="17491945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B7B0D96-69E4-461E-9EA8-F98FD1AD7C58}" type="datetimeFigureOut">
              <a:rPr lang="en-US" smtClean="0"/>
              <a:t>8/24/2017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60F004-59F8-472C-80C6-D2A8E4415BBB}" type="slidenum">
              <a:rPr lang="en-US" smtClean="0"/>
              <a:t>‹#›</a:t>
            </a:fld>
            <a:endParaRPr lang="en-US"/>
          </a:p>
        </p:txBody>
      </p:sp>
    </p:spTree>
    <p:extLst>
      <p:ext uri="{BB962C8B-B14F-4D97-AF65-F5344CB8AC3E}">
        <p14:creationId xmlns:p14="http://schemas.microsoft.com/office/powerpoint/2010/main" val="10980121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B7B0D96-69E4-461E-9EA8-F98FD1AD7C58}" type="datetimeFigureOut">
              <a:rPr lang="en-US" smtClean="0"/>
              <a:t>8/24/2017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60F004-59F8-472C-80C6-D2A8E4415BBB}" type="slidenum">
              <a:rPr lang="en-US" smtClean="0"/>
              <a:t>‹#›</a:t>
            </a:fld>
            <a:endParaRPr lang="en-US"/>
          </a:p>
        </p:txBody>
      </p:sp>
    </p:spTree>
    <p:extLst>
      <p:ext uri="{BB962C8B-B14F-4D97-AF65-F5344CB8AC3E}">
        <p14:creationId xmlns:p14="http://schemas.microsoft.com/office/powerpoint/2010/main" val="39250159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B7B0D96-69E4-461E-9EA8-F98FD1AD7C58}" type="datetimeFigureOut">
              <a:rPr lang="en-US" smtClean="0"/>
              <a:t>8/24/2017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360F004-59F8-472C-80C6-D2A8E4415BBB}" type="slidenum">
              <a:rPr lang="en-US" smtClean="0"/>
              <a:t>‹#›</a:t>
            </a:fld>
            <a:endParaRPr lang="en-US"/>
          </a:p>
        </p:txBody>
      </p:sp>
    </p:spTree>
    <p:extLst>
      <p:ext uri="{BB962C8B-B14F-4D97-AF65-F5344CB8AC3E}">
        <p14:creationId xmlns:p14="http://schemas.microsoft.com/office/powerpoint/2010/main" val="25163254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1B7B0D96-69E4-461E-9EA8-F98FD1AD7C58}" type="datetimeFigureOut">
              <a:rPr lang="en-US" smtClean="0"/>
              <a:t>8/24/2017</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F360F004-59F8-472C-80C6-D2A8E4415BBB}" type="slidenum">
              <a:rPr lang="en-US" smtClean="0"/>
              <a:t>‹#›</a:t>
            </a:fld>
            <a:endParaRPr lang="en-US"/>
          </a:p>
        </p:txBody>
      </p:sp>
    </p:spTree>
    <p:extLst>
      <p:ext uri="{BB962C8B-B14F-4D97-AF65-F5344CB8AC3E}">
        <p14:creationId xmlns:p14="http://schemas.microsoft.com/office/powerpoint/2010/main" val="153112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1B7B0D96-69E4-461E-9EA8-F98FD1AD7C58}" type="datetimeFigureOut">
              <a:rPr lang="en-US" smtClean="0"/>
              <a:t>8/24/2017</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F360F004-59F8-472C-80C6-D2A8E4415BBB}" type="slidenum">
              <a:rPr lang="en-US" smtClean="0"/>
              <a:t>‹#›</a:t>
            </a:fld>
            <a:endParaRPr lang="en-US"/>
          </a:p>
        </p:txBody>
      </p:sp>
    </p:spTree>
    <p:extLst>
      <p:ext uri="{BB962C8B-B14F-4D97-AF65-F5344CB8AC3E}">
        <p14:creationId xmlns:p14="http://schemas.microsoft.com/office/powerpoint/2010/main" val="39443982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1B7B0D96-69E4-461E-9EA8-F98FD1AD7C58}" type="datetimeFigureOut">
              <a:rPr lang="en-US" smtClean="0"/>
              <a:t>8/24/2017</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F360F004-59F8-472C-80C6-D2A8E4415BBB}" type="slidenum">
              <a:rPr lang="en-US" smtClean="0"/>
              <a:t>‹#›</a:t>
            </a:fld>
            <a:endParaRPr lang="en-US"/>
          </a:p>
        </p:txBody>
      </p:sp>
    </p:spTree>
    <p:extLst>
      <p:ext uri="{BB962C8B-B14F-4D97-AF65-F5344CB8AC3E}">
        <p14:creationId xmlns:p14="http://schemas.microsoft.com/office/powerpoint/2010/main" val="17453394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1B7B0D96-69E4-461E-9EA8-F98FD1AD7C58}" type="datetimeFigureOut">
              <a:rPr lang="en-US" smtClean="0"/>
              <a:t>8/24/2017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60F004-59F8-472C-80C6-D2A8E4415BBB}" type="slidenum">
              <a:rPr lang="en-US" smtClean="0"/>
              <a:t>‹#›</a:t>
            </a:fld>
            <a:endParaRPr lang="en-US"/>
          </a:p>
        </p:txBody>
      </p:sp>
    </p:spTree>
    <p:extLst>
      <p:ext uri="{BB962C8B-B14F-4D97-AF65-F5344CB8AC3E}">
        <p14:creationId xmlns:p14="http://schemas.microsoft.com/office/powerpoint/2010/main" val="17116140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1B7B0D96-69E4-461E-9EA8-F98FD1AD7C58}" type="datetimeFigureOut">
              <a:rPr lang="en-US" smtClean="0"/>
              <a:t>8/24/2017</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F360F004-59F8-472C-80C6-D2A8E4415BBB}" type="slidenum">
              <a:rPr lang="en-US" smtClean="0"/>
              <a:t>‹#›</a:t>
            </a:fld>
            <a:endParaRPr lang="en-US"/>
          </a:p>
        </p:txBody>
      </p:sp>
    </p:spTree>
    <p:extLst>
      <p:ext uri="{BB962C8B-B14F-4D97-AF65-F5344CB8AC3E}">
        <p14:creationId xmlns:p14="http://schemas.microsoft.com/office/powerpoint/2010/main" val="2455740415"/>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2.xml"/><Relationship Id="rId1" Type="http://schemas.openxmlformats.org/officeDocument/2006/relationships/video" Target="https://www.youtube.com/embed/bbVEuxn1QKI"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4.xml"/><Relationship Id="rId5" Type="http://schemas.microsoft.com/office/2007/relationships/hdphoto" Target="../media/hdphoto1.wdp"/><Relationship Id="rId4" Type="http://schemas.openxmlformats.org/officeDocument/2006/relationships/image" Target="../media/image28.png"/></Relationships>
</file>

<file path=ppt/slides/_rels/slide2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6.gif"/><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Unit 2: Native Americans and European Exploration</a:t>
            </a: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7936755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3166F7-39D7-4EC0-8962-926F97A841EA}"/>
              </a:ext>
            </a:extLst>
          </p:cNvPr>
          <p:cNvSpPr>
            <a:spLocks noGrp="1"/>
          </p:cNvSpPr>
          <p:nvPr>
            <p:ph type="title"/>
          </p:nvPr>
        </p:nvSpPr>
        <p:spPr/>
        <p:txBody>
          <a:bodyPr/>
          <a:lstStyle/>
          <a:p>
            <a:r>
              <a:rPr lang="en-US" dirty="0"/>
              <a:t>Mississippian Towns</a:t>
            </a:r>
          </a:p>
        </p:txBody>
      </p:sp>
      <p:sp>
        <p:nvSpPr>
          <p:cNvPr id="3" name="Content Placeholder 2">
            <a:extLst>
              <a:ext uri="{FF2B5EF4-FFF2-40B4-BE49-F238E27FC236}">
                <a16:creationId xmlns:a16="http://schemas.microsoft.com/office/drawing/2014/main" id="{34A1B9A4-0C1C-49CC-A54F-1C0B7130DE98}"/>
              </a:ext>
            </a:extLst>
          </p:cNvPr>
          <p:cNvSpPr>
            <a:spLocks noGrp="1"/>
          </p:cNvSpPr>
          <p:nvPr>
            <p:ph idx="1"/>
          </p:nvPr>
        </p:nvSpPr>
        <p:spPr>
          <a:xfrm>
            <a:off x="1103312" y="2052918"/>
            <a:ext cx="5169151" cy="4195481"/>
          </a:xfrm>
        </p:spPr>
        <p:txBody>
          <a:bodyPr/>
          <a:lstStyle/>
          <a:p>
            <a:r>
              <a:rPr lang="en-US" dirty="0"/>
              <a:t>The focus of the plaza was the earthen mounds, dedicated to religious and social activity. Some served as cemeteries. </a:t>
            </a:r>
          </a:p>
          <a:p>
            <a:endParaRPr lang="en-US" dirty="0"/>
          </a:p>
          <a:p>
            <a:r>
              <a:rPr lang="en-US" dirty="0"/>
              <a:t>Thousands of families lived in these towns. One-room wattle and daub shelters (walls built of a network of interwoven sticks and covered with mud or clay) served as sleeping facilities as they usually spent their days in the open. </a:t>
            </a:r>
          </a:p>
          <a:p>
            <a:endParaRPr lang="en-US" dirty="0"/>
          </a:p>
        </p:txBody>
      </p:sp>
      <p:pic>
        <p:nvPicPr>
          <p:cNvPr id="4" name="Picture 4" descr="ruckptng">
            <a:extLst>
              <a:ext uri="{FF2B5EF4-FFF2-40B4-BE49-F238E27FC236}">
                <a16:creationId xmlns:a16="http://schemas.microsoft.com/office/drawing/2014/main" id="{4805A80B-FE79-4A46-9B54-62A6D333312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41306" y="1323471"/>
            <a:ext cx="6050694" cy="5283343"/>
          </a:xfrm>
          <a:prstGeom prst="rect">
            <a:avLst/>
          </a:prstGeom>
          <a:ln w="38100">
            <a:solidFill>
              <a:schemeClr val="tx1"/>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91181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6111" y="1506464"/>
            <a:ext cx="10772898" cy="4364947"/>
          </a:xfrm>
          <a:prstGeom prst="rect">
            <a:avLst/>
          </a:prstGeom>
          <a:ln w="38100">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5282028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Mississippian Society and Culture</a:t>
            </a:r>
          </a:p>
        </p:txBody>
      </p:sp>
      <p:sp>
        <p:nvSpPr>
          <p:cNvPr id="3" name="Content Placeholder 2"/>
          <p:cNvSpPr>
            <a:spLocks noGrp="1"/>
          </p:cNvSpPr>
          <p:nvPr>
            <p:ph idx="1"/>
          </p:nvPr>
        </p:nvSpPr>
        <p:spPr/>
        <p:txBody>
          <a:bodyPr>
            <a:normAutofit lnSpcReduction="10000"/>
          </a:bodyPr>
          <a:lstStyle/>
          <a:p>
            <a:r>
              <a:rPr lang="en-US" dirty="0"/>
              <a:t>The Mississippian Indians used stone, wood, and bone to create weapons and farming tools.</a:t>
            </a:r>
          </a:p>
          <a:p>
            <a:endParaRPr lang="en-US" dirty="0"/>
          </a:p>
          <a:p>
            <a:r>
              <a:rPr lang="en-US" dirty="0"/>
              <a:t>They were accomplished craftsmen, creating pottery, pipes, instruments, and jewelry.</a:t>
            </a:r>
          </a:p>
          <a:p>
            <a:endParaRPr lang="en-US" dirty="0"/>
          </a:p>
          <a:p>
            <a:r>
              <a:rPr lang="en-US" dirty="0"/>
              <a:t>A widespread trade network connected Mississippian towns. </a:t>
            </a:r>
          </a:p>
          <a:p>
            <a:endParaRPr lang="en-US" dirty="0"/>
          </a:p>
          <a:p>
            <a:r>
              <a:rPr lang="en-US" dirty="0"/>
              <a:t>Trade with other towns consisted of raw materials as well as finished goods, including shell beads, pottery with abstract images, and stone tools.</a:t>
            </a:r>
          </a:p>
          <a:p>
            <a:endParaRPr lang="en-US" dirty="0"/>
          </a:p>
        </p:txBody>
      </p:sp>
    </p:spTree>
    <p:extLst>
      <p:ext uri="{BB962C8B-B14F-4D97-AF65-F5344CB8AC3E}">
        <p14:creationId xmlns:p14="http://schemas.microsoft.com/office/powerpoint/2010/main" val="8235113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92" y="-14313"/>
            <a:ext cx="12192000" cy="6858000"/>
          </a:xfrm>
          <a:prstGeom prst="rect">
            <a:avLst/>
          </a:prstGeom>
          <a:solidFill>
            <a:srgbClr val="FFC91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11" descr="T025099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8144" y="307989"/>
            <a:ext cx="4514850" cy="3238500"/>
          </a:xfrm>
          <a:prstGeom prst="rect">
            <a:avLst/>
          </a:prstGeom>
          <a:ln w="38100">
            <a:solidFill>
              <a:schemeClr val="tx1"/>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7185" y="3823488"/>
            <a:ext cx="4196768" cy="2743200"/>
          </a:xfrm>
          <a:prstGeom prst="rect">
            <a:avLst/>
          </a:prstGeom>
          <a:ln w="38100">
            <a:solidFill>
              <a:schemeClr val="tx1"/>
            </a:solidFill>
          </a:ln>
          <a:effectLst>
            <a:outerShdw blurRad="292100" dist="139700" dir="2700000" algn="tl" rotWithShape="0">
              <a:srgbClr val="333333">
                <a:alpha val="65000"/>
              </a:srgbClr>
            </a:outerShdw>
          </a:effectLst>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48143" y="165888"/>
            <a:ext cx="4800600" cy="6400800"/>
          </a:xfrm>
          <a:prstGeom prst="rect">
            <a:avLst/>
          </a:prstGeom>
          <a:ln w="38100">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588937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770" decel="100000"/>
                                        <p:tgtEl>
                                          <p:spTgt spid="6"/>
                                        </p:tgtEl>
                                      </p:cBhvr>
                                    </p:animEffect>
                                    <p:animScale>
                                      <p:cBhvr>
                                        <p:cTn id="8" dur="770" decel="100000"/>
                                        <p:tgtEl>
                                          <p:spTgt spid="6"/>
                                        </p:tgtEl>
                                      </p:cBhvr>
                                      <p:from x="10000" y="10000"/>
                                      <p:to x="200000" y="450000"/>
                                    </p:animScale>
                                    <p:animScale>
                                      <p:cBhvr>
                                        <p:cTn id="9" dur="1230" accel="100000" fill="hold">
                                          <p:stCondLst>
                                            <p:cond delay="770"/>
                                          </p:stCondLst>
                                        </p:cTn>
                                        <p:tgtEl>
                                          <p:spTgt spid="6"/>
                                        </p:tgtEl>
                                      </p:cBhvr>
                                      <p:from x="200000" y="450000"/>
                                      <p:to x="100000" y="100000"/>
                                    </p:animScale>
                                    <p:set>
                                      <p:cBhvr>
                                        <p:cTn id="10" dur="770" fill="hold"/>
                                        <p:tgtEl>
                                          <p:spTgt spid="6"/>
                                        </p:tgtEl>
                                        <p:attrNameLst>
                                          <p:attrName>ppt_x</p:attrName>
                                        </p:attrNameLst>
                                      </p:cBhvr>
                                      <p:to>
                                        <p:strVal val="(0.5)"/>
                                      </p:to>
                                    </p:set>
                                    <p:anim from="(0.5)" to="(#ppt_x)" calcmode="lin" valueType="num">
                                      <p:cBhvr>
                                        <p:cTn id="11" dur="1230" accel="100000" fill="hold">
                                          <p:stCondLst>
                                            <p:cond delay="770"/>
                                          </p:stCondLst>
                                        </p:cTn>
                                        <p:tgtEl>
                                          <p:spTgt spid="6"/>
                                        </p:tgtEl>
                                        <p:attrNameLst>
                                          <p:attrName>ppt_x</p:attrName>
                                        </p:attrNameLst>
                                      </p:cBhvr>
                                    </p:anim>
                                    <p:set>
                                      <p:cBhvr>
                                        <p:cTn id="12" dur="770" fill="hold"/>
                                        <p:tgtEl>
                                          <p:spTgt spid="6"/>
                                        </p:tgtEl>
                                        <p:attrNameLst>
                                          <p:attrName>ppt_y</p:attrName>
                                        </p:attrNameLst>
                                      </p:cBhvr>
                                      <p:to>
                                        <p:strVal val="(#ppt_y+0.4)"/>
                                      </p:to>
                                    </p:set>
                                    <p:anim from="(#ppt_y+0.4)" to="(#ppt_y)" calcmode="lin" valueType="num">
                                      <p:cBhvr>
                                        <p:cTn id="13" dur="1230" accel="100000" fill="hold">
                                          <p:stCondLst>
                                            <p:cond delay="770"/>
                                          </p:stCondLst>
                                        </p:cTn>
                                        <p:tgtEl>
                                          <p:spTgt spid="6"/>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92" y="-14313"/>
            <a:ext cx="12192000" cy="6858000"/>
          </a:xfrm>
          <a:prstGeom prst="rect">
            <a:avLst/>
          </a:prstGeom>
          <a:solidFill>
            <a:srgbClr val="FFC91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Points Pictu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0692" y="214287"/>
            <a:ext cx="8534400" cy="6400800"/>
          </a:xfrm>
          <a:prstGeom prst="rect">
            <a:avLst/>
          </a:prstGeom>
          <a:ln w="38100">
            <a:solidFill>
              <a:schemeClr val="tx1"/>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41155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94AB29-9E81-4A21-8D0A-44203D3C1562}"/>
              </a:ext>
            </a:extLst>
          </p:cNvPr>
          <p:cNvSpPr>
            <a:spLocks noGrp="1"/>
          </p:cNvSpPr>
          <p:nvPr>
            <p:ph type="title"/>
          </p:nvPr>
        </p:nvSpPr>
        <p:spPr/>
        <p:txBody>
          <a:bodyPr/>
          <a:lstStyle/>
          <a:p>
            <a:r>
              <a:rPr lang="en-US" dirty="0"/>
              <a:t>Agriculture and Hunting</a:t>
            </a:r>
          </a:p>
        </p:txBody>
      </p:sp>
      <p:sp>
        <p:nvSpPr>
          <p:cNvPr id="3" name="Content Placeholder 2">
            <a:extLst>
              <a:ext uri="{FF2B5EF4-FFF2-40B4-BE49-F238E27FC236}">
                <a16:creationId xmlns:a16="http://schemas.microsoft.com/office/drawing/2014/main" id="{7B90A04B-399D-4154-A324-3029F725CDD3}"/>
              </a:ext>
            </a:extLst>
          </p:cNvPr>
          <p:cNvSpPr>
            <a:spLocks noGrp="1"/>
          </p:cNvSpPr>
          <p:nvPr>
            <p:ph idx="1"/>
          </p:nvPr>
        </p:nvSpPr>
        <p:spPr/>
        <p:txBody>
          <a:bodyPr>
            <a:normAutofit fontScale="85000" lnSpcReduction="20000"/>
          </a:bodyPr>
          <a:lstStyle/>
          <a:p>
            <a:r>
              <a:rPr lang="en-US" dirty="0"/>
              <a:t>Early Mississippians practiced horticulture (garden cultivation) and eventually moved into large scale agriculture as their population swelled. </a:t>
            </a:r>
          </a:p>
          <a:p>
            <a:endParaRPr lang="en-US" dirty="0"/>
          </a:p>
          <a:p>
            <a:r>
              <a:rPr lang="en-US" dirty="0"/>
              <a:t>Initially, maize (corn) was their dominant crop and they eventually added squash, sunflowers, pumpkins, and beans. </a:t>
            </a:r>
          </a:p>
          <a:p>
            <a:endParaRPr lang="en-US" dirty="0"/>
          </a:p>
          <a:p>
            <a:r>
              <a:rPr lang="en-US" dirty="0"/>
              <a:t>Unlike today’s farmers, the Mississippians did not plant fields of individual crops. Instead, the fields were intermixed with a variety of plants. Tall corn stalks provided a shield against damaging sun rays for ground level crops.  Tobacco was planted for ritual usage. </a:t>
            </a:r>
          </a:p>
          <a:p>
            <a:endParaRPr lang="en-US" dirty="0"/>
          </a:p>
          <a:p>
            <a:r>
              <a:rPr lang="en-US" dirty="0"/>
              <a:t>Using bows and arrows and </a:t>
            </a:r>
            <a:r>
              <a:rPr lang="en-US" dirty="0" err="1"/>
              <a:t>chert</a:t>
            </a:r>
            <a:r>
              <a:rPr lang="en-US" dirty="0"/>
              <a:t> (sedimentary rock) knives, bone evidence indicates that they hunted deer, rabbit, muskrat, beaver, raccoon, and turkey. Turtle and fish were also a part of their diet. They gathered seasonal fruits, including plums, grapes, blackberries, and raspberries as well as a variety of nuts.</a:t>
            </a:r>
          </a:p>
          <a:p>
            <a:pPr marL="0" indent="0">
              <a:buNone/>
            </a:pPr>
            <a:endParaRPr lang="en-US" dirty="0"/>
          </a:p>
        </p:txBody>
      </p:sp>
    </p:spTree>
    <p:extLst>
      <p:ext uri="{BB962C8B-B14F-4D97-AF65-F5344CB8AC3E}">
        <p14:creationId xmlns:p14="http://schemas.microsoft.com/office/powerpoint/2010/main" val="41699590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15ECA3-57B0-46B2-8995-522D30B84E35}"/>
              </a:ext>
            </a:extLst>
          </p:cNvPr>
          <p:cNvSpPr>
            <a:spLocks noGrp="1"/>
          </p:cNvSpPr>
          <p:nvPr>
            <p:ph type="title"/>
          </p:nvPr>
        </p:nvSpPr>
        <p:spPr/>
        <p:txBody>
          <a:bodyPr/>
          <a:lstStyle/>
          <a:p>
            <a:r>
              <a:rPr lang="en-US" dirty="0"/>
              <a:t>The Mississippian (conclusion) </a:t>
            </a:r>
          </a:p>
        </p:txBody>
      </p:sp>
      <p:sp>
        <p:nvSpPr>
          <p:cNvPr id="3" name="Content Placeholder 2">
            <a:extLst>
              <a:ext uri="{FF2B5EF4-FFF2-40B4-BE49-F238E27FC236}">
                <a16:creationId xmlns:a16="http://schemas.microsoft.com/office/drawing/2014/main" id="{32A8BAFD-7BD2-428F-BC6B-96E6833E0D61}"/>
              </a:ext>
            </a:extLst>
          </p:cNvPr>
          <p:cNvSpPr>
            <a:spLocks noGrp="1"/>
          </p:cNvSpPr>
          <p:nvPr>
            <p:ph idx="1"/>
          </p:nvPr>
        </p:nvSpPr>
        <p:spPr/>
        <p:txBody>
          <a:bodyPr/>
          <a:lstStyle/>
          <a:p>
            <a:r>
              <a:rPr lang="en-US" dirty="0"/>
              <a:t>They built flat-topped burial mounds and had religious ceremonies.</a:t>
            </a:r>
          </a:p>
          <a:p>
            <a:endParaRPr lang="en-US" dirty="0"/>
          </a:p>
          <a:p>
            <a:r>
              <a:rPr lang="en-US" dirty="0"/>
              <a:t>The dead were buried in fine cloths with feathered headdresses and the bodies were tattooed and painted.</a:t>
            </a:r>
          </a:p>
          <a:p>
            <a:endParaRPr lang="en-US" dirty="0"/>
          </a:p>
          <a:p>
            <a:r>
              <a:rPr lang="en-US" dirty="0"/>
              <a:t>They were alive when Europeans discovered America in the mid-1500’s, but soon after their culture began to disappear, as they succumbed to disease and the group eventually reorganized into the Creek and the Cherokee.</a:t>
            </a:r>
          </a:p>
          <a:p>
            <a:endParaRPr lang="en-US" dirty="0"/>
          </a:p>
        </p:txBody>
      </p:sp>
    </p:spTree>
    <p:extLst>
      <p:ext uri="{BB962C8B-B14F-4D97-AF65-F5344CB8AC3E}">
        <p14:creationId xmlns:p14="http://schemas.microsoft.com/office/powerpoint/2010/main" val="22516750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DF243A-767F-4C21-9AD9-2FB824B612D1}"/>
              </a:ext>
            </a:extLst>
          </p:cNvPr>
          <p:cNvSpPr>
            <a:spLocks noGrp="1"/>
          </p:cNvSpPr>
          <p:nvPr>
            <p:ph type="title"/>
          </p:nvPr>
        </p:nvSpPr>
        <p:spPr/>
        <p:txBody>
          <a:bodyPr/>
          <a:lstStyle/>
          <a:p>
            <a:endParaRPr lang="en-US" dirty="0"/>
          </a:p>
        </p:txBody>
      </p:sp>
      <p:pic>
        <p:nvPicPr>
          <p:cNvPr id="4" name="Online Media ^0 3">
            <a:hlinkClick r:id="" action="ppaction://media"/>
            <a:extLst>
              <a:ext uri="{FF2B5EF4-FFF2-40B4-BE49-F238E27FC236}">
                <a16:creationId xmlns:a16="http://schemas.microsoft.com/office/drawing/2014/main" id="{4C84AE1D-497F-48D1-8676-0DCBA3A75981}"/>
              </a:ext>
            </a:extLst>
          </p:cNvPr>
          <p:cNvPicPr>
            <a:picLocks noGrp="1" noRot="1" noChangeAspect="1"/>
          </p:cNvPicPr>
          <p:nvPr>
            <p:ph idx="1"/>
            <a:videoFile r:link="rId1"/>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7067260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778FB09-E589-4802-9378-FB662773BC7B}"/>
              </a:ext>
            </a:extLst>
          </p:cNvPr>
          <p:cNvSpPr>
            <a:spLocks noGrp="1"/>
          </p:cNvSpPr>
          <p:nvPr>
            <p:ph type="ctrTitle"/>
          </p:nvPr>
        </p:nvSpPr>
        <p:spPr/>
        <p:txBody>
          <a:bodyPr/>
          <a:lstStyle/>
          <a:p>
            <a:r>
              <a:rPr lang="en-US" dirty="0"/>
              <a:t>Part 2: European Exploration </a:t>
            </a:r>
          </a:p>
        </p:txBody>
      </p:sp>
      <p:sp>
        <p:nvSpPr>
          <p:cNvPr id="5" name="Subtitle 4">
            <a:extLst>
              <a:ext uri="{FF2B5EF4-FFF2-40B4-BE49-F238E27FC236}">
                <a16:creationId xmlns:a16="http://schemas.microsoft.com/office/drawing/2014/main" id="{9A0CA54E-3836-42D1-8BFA-1B4B3065DBB6}"/>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946727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BC9C82-A615-4BF9-824A-6BCB480305C7}"/>
              </a:ext>
            </a:extLst>
          </p:cNvPr>
          <p:cNvSpPr>
            <a:spLocks noGrp="1"/>
          </p:cNvSpPr>
          <p:nvPr>
            <p:ph type="title"/>
          </p:nvPr>
        </p:nvSpPr>
        <p:spPr/>
        <p:txBody>
          <a:bodyPr/>
          <a:lstStyle/>
          <a:p>
            <a:r>
              <a:rPr lang="en-US" sz="4400" dirty="0"/>
              <a:t>Reasons for European Exploration</a:t>
            </a:r>
          </a:p>
        </p:txBody>
      </p:sp>
      <p:sp>
        <p:nvSpPr>
          <p:cNvPr id="3" name="Content Placeholder 2">
            <a:extLst>
              <a:ext uri="{FF2B5EF4-FFF2-40B4-BE49-F238E27FC236}">
                <a16:creationId xmlns:a16="http://schemas.microsoft.com/office/drawing/2014/main" id="{E540A24A-6AB0-4A08-A823-FDA870E9C161}"/>
              </a:ext>
            </a:extLst>
          </p:cNvPr>
          <p:cNvSpPr>
            <a:spLocks noGrp="1"/>
          </p:cNvSpPr>
          <p:nvPr>
            <p:ph idx="1"/>
          </p:nvPr>
        </p:nvSpPr>
        <p:spPr/>
        <p:txBody>
          <a:bodyPr/>
          <a:lstStyle/>
          <a:p>
            <a:pPr lvl="0"/>
            <a:r>
              <a:rPr lang="en-US" sz="3600" dirty="0"/>
              <a:t>Natural Resources &amp; Gold</a:t>
            </a:r>
          </a:p>
          <a:p>
            <a:pPr lvl="0"/>
            <a:r>
              <a:rPr lang="en-US" sz="3600" dirty="0"/>
              <a:t>Trade route to India</a:t>
            </a:r>
          </a:p>
          <a:p>
            <a:pPr lvl="0"/>
            <a:r>
              <a:rPr lang="en-US" sz="3600" dirty="0"/>
              <a:t>New Markets</a:t>
            </a:r>
          </a:p>
          <a:p>
            <a:pPr lvl="0"/>
            <a:r>
              <a:rPr lang="en-US" sz="3600" dirty="0"/>
              <a:t>Overcrowding in Europe</a:t>
            </a:r>
          </a:p>
          <a:p>
            <a:pPr lvl="0"/>
            <a:r>
              <a:rPr lang="en-US" sz="3600" dirty="0"/>
              <a:t>Freedom from Religious Persecution</a:t>
            </a:r>
          </a:p>
          <a:p>
            <a:pPr marL="0" indent="0">
              <a:buNone/>
            </a:pPr>
            <a:endParaRPr lang="en-US" dirty="0"/>
          </a:p>
        </p:txBody>
      </p:sp>
    </p:spTree>
    <p:extLst>
      <p:ext uri="{BB962C8B-B14F-4D97-AF65-F5344CB8AC3E}">
        <p14:creationId xmlns:p14="http://schemas.microsoft.com/office/powerpoint/2010/main" val="23046878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Standards</a:t>
            </a:r>
          </a:p>
        </p:txBody>
      </p:sp>
      <p:sp>
        <p:nvSpPr>
          <p:cNvPr id="3" name="Content Placeholder 2"/>
          <p:cNvSpPr>
            <a:spLocks noGrp="1"/>
          </p:cNvSpPr>
          <p:nvPr>
            <p:ph idx="1"/>
          </p:nvPr>
        </p:nvSpPr>
        <p:spPr/>
        <p:txBody>
          <a:bodyPr>
            <a:normAutofit/>
          </a:bodyPr>
          <a:lstStyle/>
          <a:p>
            <a:pPr marL="0" indent="0">
              <a:buNone/>
            </a:pPr>
            <a:r>
              <a:rPr lang="en-US" dirty="0"/>
              <a:t>SS8H1 Evaluate the impact of European exploration and settlement on American Indians in Georgia. </a:t>
            </a:r>
          </a:p>
          <a:p>
            <a:pPr marL="0" indent="0">
              <a:buNone/>
            </a:pPr>
            <a:r>
              <a:rPr lang="en-US" dirty="0"/>
              <a:t>a. Describe the characteristics of American Indians living in Georgia at the time of European contact; to include culture, food, weapons/tools, and shelter. </a:t>
            </a:r>
          </a:p>
          <a:p>
            <a:pPr marL="0" indent="0">
              <a:buNone/>
            </a:pPr>
            <a:r>
              <a:rPr lang="en-US" dirty="0"/>
              <a:t>b. Explain reasons for European exploration and settlement of North America, with emphasis on the interests of the Spanish and British in the Southeastern area. </a:t>
            </a:r>
          </a:p>
          <a:p>
            <a:pPr marL="0" indent="0">
              <a:buNone/>
            </a:pPr>
            <a:r>
              <a:rPr lang="en-US" dirty="0"/>
              <a:t>c. Evaluate the impact of Spanish contact on American Indians, including the explorations of Hernando </a:t>
            </a:r>
            <a:r>
              <a:rPr lang="en-US" dirty="0" err="1"/>
              <a:t>DeSoto</a:t>
            </a:r>
            <a:r>
              <a:rPr lang="en-US" dirty="0"/>
              <a:t> and the establishment of Spanish missions along the barrier islands. </a:t>
            </a:r>
          </a:p>
        </p:txBody>
      </p:sp>
    </p:spTree>
    <p:extLst>
      <p:ext uri="{BB962C8B-B14F-4D97-AF65-F5344CB8AC3E}">
        <p14:creationId xmlns:p14="http://schemas.microsoft.com/office/powerpoint/2010/main" val="36214190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91014C-FD40-40D0-9B1E-C9F25F97F050}"/>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BBC62CC2-A658-4B6B-836B-0754DAF0D0CF}"/>
              </a:ext>
            </a:extLst>
          </p:cNvPr>
          <p:cNvSpPr>
            <a:spLocks noGrp="1"/>
          </p:cNvSpPr>
          <p:nvPr>
            <p:ph idx="1"/>
          </p:nvPr>
        </p:nvSpPr>
        <p:spPr/>
        <p:txBody>
          <a:bodyPr/>
          <a:lstStyle/>
          <a:p>
            <a:endParaRPr lang="en-US"/>
          </a:p>
        </p:txBody>
      </p:sp>
      <p:pic>
        <p:nvPicPr>
          <p:cNvPr id="1026" name="Picture 2" descr="Image result for countries that colonized north americ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3301" y="273269"/>
            <a:ext cx="9196552" cy="63850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66333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Figures in Discovery </a:t>
            </a:r>
            <a:endParaRPr lang="en-US" dirty="0"/>
          </a:p>
        </p:txBody>
      </p:sp>
      <p:sp>
        <p:nvSpPr>
          <p:cNvPr id="3" name="Content Placeholder 2"/>
          <p:cNvSpPr>
            <a:spLocks noGrp="1"/>
          </p:cNvSpPr>
          <p:nvPr>
            <p:ph idx="1"/>
          </p:nvPr>
        </p:nvSpPr>
        <p:spPr>
          <a:xfrm>
            <a:off x="646111" y="2052918"/>
            <a:ext cx="4719419" cy="4195481"/>
          </a:xfrm>
        </p:spPr>
        <p:txBody>
          <a:bodyPr>
            <a:normAutofit/>
          </a:bodyPr>
          <a:lstStyle/>
          <a:p>
            <a:r>
              <a:rPr lang="en-US" sz="2800" dirty="0" smtClean="0"/>
              <a:t>Columbus discovers America in 1492. </a:t>
            </a:r>
          </a:p>
          <a:p>
            <a:pPr lvl="1"/>
            <a:r>
              <a:rPr lang="en-US" sz="2400" dirty="0" smtClean="0"/>
              <a:t>Sailed for the Spanish (he was Italian)</a:t>
            </a:r>
          </a:p>
          <a:p>
            <a:pPr lvl="1"/>
            <a:r>
              <a:rPr lang="en-US" sz="2400" dirty="0" smtClean="0"/>
              <a:t>Wanted a route to India. Sought gold, spices, silk.</a:t>
            </a:r>
          </a:p>
          <a:p>
            <a:pPr lvl="1"/>
            <a:r>
              <a:rPr lang="en-US" sz="2400" dirty="0" smtClean="0"/>
              <a:t>Landed in Caribbean. </a:t>
            </a:r>
          </a:p>
          <a:p>
            <a:pPr lvl="1"/>
            <a:r>
              <a:rPr lang="en-US" sz="2400" dirty="0" smtClean="0"/>
              <a:t>Made 4 voyages to Americas. </a:t>
            </a:r>
          </a:p>
        </p:txBody>
      </p:sp>
      <p:pic>
        <p:nvPicPr>
          <p:cNvPr id="4" name="Picture 2" descr="http://flotillafacts.com/wp-content/uploads/2015/11/Santa_Maria.jpg"/>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l="5000" r="3315"/>
          <a:stretch/>
        </p:blipFill>
        <p:spPr bwMode="auto">
          <a:xfrm>
            <a:off x="6013546" y="2052918"/>
            <a:ext cx="6020798" cy="44777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7172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Juan Ponce de León.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6905296" y="1431132"/>
            <a:ext cx="4004441" cy="520516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rotWithShape="1">
          <a:blip r:embed="rId3"/>
          <a:srcRect r="38218" b="10177"/>
          <a:stretch/>
        </p:blipFill>
        <p:spPr>
          <a:xfrm>
            <a:off x="1733194" y="109566"/>
            <a:ext cx="6782157" cy="1373160"/>
          </a:xfrm>
          <a:prstGeom prst="rect">
            <a:avLst/>
          </a:prstGeom>
        </p:spPr>
      </p:pic>
      <p:sp>
        <p:nvSpPr>
          <p:cNvPr id="4" name="Content Placeholder 3"/>
          <p:cNvSpPr>
            <a:spLocks noGrp="1"/>
          </p:cNvSpPr>
          <p:nvPr>
            <p:ph sz="half" idx="2"/>
          </p:nvPr>
        </p:nvSpPr>
        <p:spPr>
          <a:xfrm>
            <a:off x="1753091" y="1431132"/>
            <a:ext cx="3943350" cy="5440362"/>
          </a:xfrm>
        </p:spPr>
        <p:txBody>
          <a:bodyPr>
            <a:normAutofit/>
          </a:bodyPr>
          <a:lstStyle/>
          <a:p>
            <a:pPr>
              <a:spcBef>
                <a:spcPts val="0"/>
              </a:spcBef>
              <a:spcAft>
                <a:spcPts val="2400"/>
              </a:spcAft>
            </a:pPr>
            <a:r>
              <a:rPr lang="en-US" sz="3600" dirty="0">
                <a:latin typeface="Bernard MT Condensed" panose="02050806060905020404" pitchFamily="18" charset="0"/>
              </a:rPr>
              <a:t>Spanish explorer &amp; governor of Puerto Rico</a:t>
            </a:r>
          </a:p>
          <a:p>
            <a:pPr>
              <a:spcBef>
                <a:spcPts val="0"/>
              </a:spcBef>
              <a:spcAft>
                <a:spcPts val="2400"/>
              </a:spcAft>
            </a:pPr>
            <a:r>
              <a:rPr lang="en-US" sz="3600" dirty="0">
                <a:latin typeface="Bernard MT Condensed" panose="02050806060905020404" pitchFamily="18" charset="0"/>
              </a:rPr>
              <a:t>Searched for a mythical “Fountain of Youth”</a:t>
            </a:r>
          </a:p>
          <a:p>
            <a:pPr>
              <a:spcBef>
                <a:spcPts val="0"/>
              </a:spcBef>
              <a:spcAft>
                <a:spcPts val="2400"/>
              </a:spcAft>
            </a:pPr>
            <a:r>
              <a:rPr lang="en-US" sz="3600" dirty="0">
                <a:latin typeface="Bernard MT Condensed" panose="02050806060905020404" pitchFamily="18" charset="0"/>
              </a:rPr>
              <a:t>Claimed Florida </a:t>
            </a:r>
            <a:br>
              <a:rPr lang="en-US" sz="3600" dirty="0">
                <a:latin typeface="Bernard MT Condensed" panose="02050806060905020404" pitchFamily="18" charset="0"/>
              </a:rPr>
            </a:br>
            <a:r>
              <a:rPr lang="en-US" sz="3600" dirty="0">
                <a:latin typeface="Bernard MT Condensed" panose="02050806060905020404" pitchFamily="18" charset="0"/>
              </a:rPr>
              <a:t>for Spain in 1513</a:t>
            </a:r>
          </a:p>
        </p:txBody>
      </p:sp>
    </p:spTree>
    <p:extLst>
      <p:ext uri="{BB962C8B-B14F-4D97-AF65-F5344CB8AC3E}">
        <p14:creationId xmlns:p14="http://schemas.microsoft.com/office/powerpoint/2010/main" val="3098575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Retrato de Hernán Cortés.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6972301" y="1200837"/>
            <a:ext cx="4728871" cy="5569027"/>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p:cNvSpPr>
            <a:spLocks noGrp="1"/>
          </p:cNvSpPr>
          <p:nvPr>
            <p:ph sz="half" idx="2"/>
          </p:nvPr>
        </p:nvSpPr>
        <p:spPr>
          <a:xfrm>
            <a:off x="904338" y="1591939"/>
            <a:ext cx="4890765" cy="5067300"/>
          </a:xfrm>
        </p:spPr>
        <p:txBody>
          <a:bodyPr>
            <a:normAutofit/>
          </a:bodyPr>
          <a:lstStyle/>
          <a:p>
            <a:pPr>
              <a:spcBef>
                <a:spcPts val="0"/>
              </a:spcBef>
              <a:spcAft>
                <a:spcPts val="1800"/>
              </a:spcAft>
            </a:pPr>
            <a:r>
              <a:rPr lang="en-US" sz="4400" dirty="0">
                <a:latin typeface="Bernard MT Condensed" panose="02050806060905020404" pitchFamily="18" charset="0"/>
              </a:rPr>
              <a:t>Spanish conquistador</a:t>
            </a:r>
          </a:p>
          <a:p>
            <a:pPr>
              <a:spcBef>
                <a:spcPts val="0"/>
              </a:spcBef>
              <a:spcAft>
                <a:spcPts val="1800"/>
              </a:spcAft>
            </a:pPr>
            <a:r>
              <a:rPr lang="en-US" sz="4400" dirty="0">
                <a:latin typeface="Bernard MT Condensed" panose="02050806060905020404" pitchFamily="18" charset="0"/>
              </a:rPr>
              <a:t>Conquered the Aztecs in 1519-1521</a:t>
            </a:r>
          </a:p>
          <a:p>
            <a:pPr>
              <a:spcBef>
                <a:spcPts val="0"/>
              </a:spcBef>
              <a:spcAft>
                <a:spcPts val="1800"/>
              </a:spcAft>
            </a:pPr>
            <a:r>
              <a:rPr lang="en-US" sz="4400" dirty="0">
                <a:latin typeface="Bernard MT Condensed" panose="02050806060905020404" pitchFamily="18" charset="0"/>
              </a:rPr>
              <a:t>Claimed Mexico for Spain</a:t>
            </a:r>
          </a:p>
        </p:txBody>
      </p:sp>
      <p:pic>
        <p:nvPicPr>
          <p:cNvPr id="8" name="Picture 7"/>
          <p:cNvPicPr>
            <a:picLocks noChangeAspect="1"/>
          </p:cNvPicPr>
          <p:nvPr/>
        </p:nvPicPr>
        <p:blipFill rotWithShape="1">
          <a:blip r:embed="rId3"/>
          <a:srcRect r="17945" b="10287"/>
          <a:stretch/>
        </p:blipFill>
        <p:spPr>
          <a:xfrm>
            <a:off x="1719586" y="271158"/>
            <a:ext cx="5252715" cy="1329043"/>
          </a:xfrm>
          <a:prstGeom prst="rect">
            <a:avLst/>
          </a:prstGeom>
        </p:spPr>
      </p:pic>
    </p:spTree>
    <p:extLst>
      <p:ext uri="{BB962C8B-B14F-4D97-AF65-F5344CB8AC3E}">
        <p14:creationId xmlns:p14="http://schemas.microsoft.com/office/powerpoint/2010/main" val="3283063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Jacques Cartier by Hame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05451" y="1211854"/>
            <a:ext cx="4159105" cy="5439701"/>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
        <p:nvSpPr>
          <p:cNvPr id="4" name="Content Placeholder 3"/>
          <p:cNvSpPr>
            <a:spLocks noGrp="1"/>
          </p:cNvSpPr>
          <p:nvPr>
            <p:ph sz="half" idx="2"/>
          </p:nvPr>
        </p:nvSpPr>
        <p:spPr>
          <a:xfrm>
            <a:off x="466153" y="1812319"/>
            <a:ext cx="6364305" cy="4501857"/>
          </a:xfrm>
        </p:spPr>
        <p:txBody>
          <a:bodyPr>
            <a:noAutofit/>
          </a:bodyPr>
          <a:lstStyle/>
          <a:p>
            <a:pPr>
              <a:spcBef>
                <a:spcPts val="0"/>
              </a:spcBef>
              <a:spcAft>
                <a:spcPts val="1800"/>
              </a:spcAft>
            </a:pPr>
            <a:r>
              <a:rPr lang="en-US" sz="3200" dirty="0">
                <a:latin typeface="Bernard MT Condensed" panose="02050806060905020404" pitchFamily="18" charset="0"/>
              </a:rPr>
              <a:t>French explorer</a:t>
            </a:r>
          </a:p>
          <a:p>
            <a:pPr>
              <a:spcBef>
                <a:spcPts val="0"/>
              </a:spcBef>
              <a:spcAft>
                <a:spcPts val="1800"/>
              </a:spcAft>
            </a:pPr>
            <a:r>
              <a:rPr lang="en-US" sz="3200" dirty="0">
                <a:latin typeface="Bernard MT Condensed" panose="02050806060905020404" pitchFamily="18" charset="0"/>
              </a:rPr>
              <a:t>Sailed up St. Lawrence River looking for a NW Passage</a:t>
            </a:r>
          </a:p>
          <a:p>
            <a:pPr>
              <a:spcBef>
                <a:spcPts val="0"/>
              </a:spcBef>
              <a:spcAft>
                <a:spcPts val="1800"/>
              </a:spcAft>
            </a:pPr>
            <a:r>
              <a:rPr lang="en-US" sz="3200" dirty="0">
                <a:latin typeface="Bernard MT Condensed" panose="02050806060905020404" pitchFamily="18" charset="0"/>
              </a:rPr>
              <a:t>Named &amp; claimed Canada for France</a:t>
            </a:r>
          </a:p>
          <a:p>
            <a:pPr>
              <a:spcBef>
                <a:spcPts val="0"/>
              </a:spcBef>
              <a:spcAft>
                <a:spcPts val="1800"/>
              </a:spcAft>
            </a:pPr>
            <a:r>
              <a:rPr lang="en-US" sz="3200" dirty="0">
                <a:latin typeface="Bernard MT Condensed" panose="02050806060905020404" pitchFamily="18" charset="0"/>
              </a:rPr>
              <a:t>Made 3 voyages to explore Canada</a:t>
            </a:r>
          </a:p>
        </p:txBody>
      </p:sp>
      <p:pic>
        <p:nvPicPr>
          <p:cNvPr id="5" name="Picture 4"/>
          <p:cNvPicPr>
            <a:picLocks noChangeAspect="1"/>
          </p:cNvPicPr>
          <p:nvPr/>
        </p:nvPicPr>
        <p:blipFill>
          <a:blip r:embed="rId3"/>
          <a:stretch>
            <a:fillRect/>
          </a:stretch>
        </p:blipFill>
        <p:spPr>
          <a:xfrm>
            <a:off x="2440364" y="82716"/>
            <a:ext cx="5672574" cy="1392224"/>
          </a:xfrm>
          <a:prstGeom prst="rect">
            <a:avLst/>
          </a:prstGeom>
        </p:spPr>
      </p:pic>
    </p:spTree>
    <p:extLst>
      <p:ext uri="{BB962C8B-B14F-4D97-AF65-F5344CB8AC3E}">
        <p14:creationId xmlns:p14="http://schemas.microsoft.com/office/powerpoint/2010/main" val="161510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https://upload.wikimedia.org/wikipedia/commons/f/f8/LaSallesExpeditiontoLouisian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98375" y="1509311"/>
            <a:ext cx="6596450" cy="4952082"/>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p:cNvSpPr>
            <a:spLocks noGrp="1"/>
          </p:cNvSpPr>
          <p:nvPr>
            <p:ph sz="half" idx="2"/>
          </p:nvPr>
        </p:nvSpPr>
        <p:spPr>
          <a:xfrm>
            <a:off x="565736" y="1431832"/>
            <a:ext cx="3211032" cy="5426168"/>
          </a:xfrm>
        </p:spPr>
        <p:txBody>
          <a:bodyPr>
            <a:normAutofit/>
          </a:bodyPr>
          <a:lstStyle/>
          <a:p>
            <a:pPr>
              <a:spcBef>
                <a:spcPts val="0"/>
              </a:spcBef>
              <a:spcAft>
                <a:spcPts val="1800"/>
              </a:spcAft>
            </a:pPr>
            <a:r>
              <a:rPr lang="en-US" sz="3200" b="1" dirty="0">
                <a:ln>
                  <a:solidFill>
                    <a:sysClr val="windowText" lastClr="000000"/>
                  </a:solidFill>
                </a:ln>
                <a:effectLst>
                  <a:outerShdw blurRad="38100" dist="38100" dir="2700000" algn="tl">
                    <a:srgbClr val="000000">
                      <a:alpha val="43137"/>
                    </a:srgbClr>
                  </a:outerShdw>
                </a:effectLst>
                <a:latin typeface="Bernard MT Condensed" panose="02050806060905020404" pitchFamily="18" charset="0"/>
              </a:rPr>
              <a:t>French explorer</a:t>
            </a:r>
          </a:p>
          <a:p>
            <a:pPr>
              <a:spcBef>
                <a:spcPts val="0"/>
              </a:spcBef>
              <a:spcAft>
                <a:spcPts val="1800"/>
              </a:spcAft>
            </a:pPr>
            <a:r>
              <a:rPr lang="en-US" sz="3200" b="1" dirty="0">
                <a:ln>
                  <a:solidFill>
                    <a:sysClr val="windowText" lastClr="000000"/>
                  </a:solidFill>
                </a:ln>
                <a:effectLst>
                  <a:outerShdw blurRad="38100" dist="38100" dir="2700000" algn="tl">
                    <a:srgbClr val="000000">
                      <a:alpha val="43137"/>
                    </a:srgbClr>
                  </a:outerShdw>
                </a:effectLst>
                <a:latin typeface="Bernard MT Condensed" panose="02050806060905020404" pitchFamily="18" charset="0"/>
              </a:rPr>
              <a:t>Explored &amp; established forts from the Great Lakes down the Mississippi River</a:t>
            </a:r>
          </a:p>
          <a:p>
            <a:pPr>
              <a:spcBef>
                <a:spcPts val="0"/>
              </a:spcBef>
              <a:spcAft>
                <a:spcPts val="1800"/>
              </a:spcAft>
            </a:pPr>
            <a:r>
              <a:rPr lang="en-US" sz="3200" b="1" dirty="0">
                <a:ln>
                  <a:solidFill>
                    <a:sysClr val="windowText" lastClr="000000"/>
                  </a:solidFill>
                </a:ln>
                <a:effectLst>
                  <a:outerShdw blurRad="38100" dist="38100" dir="2700000" algn="tl">
                    <a:srgbClr val="000000">
                      <a:alpha val="43137"/>
                    </a:srgbClr>
                  </a:outerShdw>
                </a:effectLst>
                <a:latin typeface="Bernard MT Condensed" panose="02050806060905020404" pitchFamily="18" charset="0"/>
              </a:rPr>
              <a:t>Claimed Louisiana for France</a:t>
            </a:r>
          </a:p>
        </p:txBody>
      </p:sp>
      <p:pic>
        <p:nvPicPr>
          <p:cNvPr id="8" name="Picture 7"/>
          <p:cNvPicPr>
            <a:picLocks noChangeAspect="1"/>
          </p:cNvPicPr>
          <p:nvPr/>
        </p:nvPicPr>
        <p:blipFill rotWithShape="1">
          <a:blip r:embed="rId3"/>
          <a:srcRect r="30880" b="9653"/>
          <a:stretch/>
        </p:blipFill>
        <p:spPr>
          <a:xfrm>
            <a:off x="1672499" y="179424"/>
            <a:ext cx="5688776" cy="1107116"/>
          </a:xfrm>
          <a:prstGeom prst="rect">
            <a:avLst/>
          </a:prstGeom>
        </p:spPr>
      </p:pic>
      <p:pic>
        <p:nvPicPr>
          <p:cNvPr id="13316" name="Picture 4" descr="http://www.facts-about.org.uk/images/robert-de-la-salle.jpg"/>
          <p:cNvPicPr>
            <a:picLocks noChangeAspect="1" noChangeArrowheads="1"/>
          </p:cNvPicPr>
          <p:nvPr/>
        </p:nvPicPr>
        <p:blipFill rotWithShape="1">
          <a:blip r:embed="rId4" cstate="email">
            <a:extLst>
              <a:ext uri="{BEBA8EAE-BF5A-486C-A8C5-ECC9F3942E4B}">
                <a14:imgProps xmlns:a14="http://schemas.microsoft.com/office/drawing/2010/main">
                  <a14:imgLayer r:embed="rId5">
                    <a14:imgEffect>
                      <a14:backgroundRemoval t="3125" b="99653" l="4367" r="93450">
                        <a14:foregroundMark x1="44105" y1="3472" x2="53712" y2="16667"/>
                        <a14:foregroundMark x1="67686" y1="14931" x2="64192" y2="93750"/>
                        <a14:foregroundMark x1="17031" y1="68056" x2="4367" y2="78472"/>
                        <a14:foregroundMark x1="82969" y1="54861" x2="84716" y2="55556"/>
                        <a14:foregroundMark x1="91703" y1="70486" x2="93886" y2="75000"/>
                        <a14:foregroundMark x1="92140" y1="78125" x2="93886" y2="82292"/>
                        <a14:foregroundMark x1="81223" y1="89583" x2="78166" y2="96528"/>
                        <a14:foregroundMark x1="63755" y1="94792" x2="65939" y2="99653"/>
                        <a14:foregroundMark x1="12664" y1="74653" x2="9170" y2="79514"/>
                        <a14:foregroundMark x1="24017" y1="77431" x2="23144" y2="81250"/>
                        <a14:foregroundMark x1="28384" y1="82292" x2="41048" y2="92708"/>
                        <a14:foregroundMark x1="15721" y1="36806" x2="15721" y2="38889"/>
                        <a14:foregroundMark x1="15721" y1="39236" x2="17467" y2="43403"/>
                        <a14:foregroundMark x1="15721" y1="77083" x2="9170" y2="79861"/>
                      </a14:backgroundRemoval>
                    </a14:imgEffect>
                  </a14:imgLayer>
                </a14:imgProps>
              </a:ext>
              <a:ext uri="{28A0092B-C50C-407E-A947-70E740481C1C}">
                <a14:useLocalDpi xmlns:a14="http://schemas.microsoft.com/office/drawing/2010/main" val="0"/>
              </a:ext>
            </a:extLst>
          </a:blip>
          <a:srcRect/>
          <a:stretch/>
        </p:blipFill>
        <p:spPr bwMode="auto">
          <a:xfrm>
            <a:off x="8567855" y="2399508"/>
            <a:ext cx="3227466" cy="40618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4752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Hernando De Soto</a:t>
            </a:r>
            <a:endParaRPr lang="en-US" dirty="0"/>
          </a:p>
        </p:txBody>
      </p:sp>
      <p:sp>
        <p:nvSpPr>
          <p:cNvPr id="3" name="Content Placeholder 2"/>
          <p:cNvSpPr>
            <a:spLocks noGrp="1"/>
          </p:cNvSpPr>
          <p:nvPr>
            <p:ph idx="1"/>
          </p:nvPr>
        </p:nvSpPr>
        <p:spPr>
          <a:xfrm>
            <a:off x="1103313" y="2052918"/>
            <a:ext cx="6035618" cy="4195481"/>
          </a:xfrm>
        </p:spPr>
        <p:txBody>
          <a:bodyPr>
            <a:normAutofit fontScale="92500" lnSpcReduction="10000"/>
          </a:bodyPr>
          <a:lstStyle/>
          <a:p>
            <a:r>
              <a:rPr lang="en-US" dirty="0"/>
              <a:t>Hernando </a:t>
            </a:r>
            <a:r>
              <a:rPr lang="en-US" dirty="0" err="1" smtClean="0"/>
              <a:t>DeSoto</a:t>
            </a:r>
            <a:r>
              <a:rPr lang="en-US" dirty="0" smtClean="0"/>
              <a:t> was the </a:t>
            </a:r>
            <a:r>
              <a:rPr lang="en-US" dirty="0"/>
              <a:t>first known European explorer in </a:t>
            </a:r>
            <a:r>
              <a:rPr lang="en-US" dirty="0" smtClean="0"/>
              <a:t>Georgia.</a:t>
            </a:r>
          </a:p>
          <a:p>
            <a:r>
              <a:rPr lang="en-US" dirty="0" smtClean="0"/>
              <a:t> Was </a:t>
            </a:r>
            <a:r>
              <a:rPr lang="en-US" dirty="0"/>
              <a:t>directly responsible for starving and killing a large number of American Indians in his quest for God, gold and glory</a:t>
            </a:r>
            <a:r>
              <a:rPr lang="en-US" dirty="0" smtClean="0"/>
              <a:t>.</a:t>
            </a:r>
          </a:p>
          <a:p>
            <a:r>
              <a:rPr lang="en-US" dirty="0"/>
              <a:t>Without an established plan for exploration, </a:t>
            </a:r>
            <a:r>
              <a:rPr lang="en-US" dirty="0" err="1"/>
              <a:t>DeSoto</a:t>
            </a:r>
            <a:r>
              <a:rPr lang="en-US" dirty="0"/>
              <a:t> and his men moved from Florida into southwest Georgia in their search for gold. </a:t>
            </a:r>
            <a:endParaRPr lang="en-US" dirty="0" smtClean="0"/>
          </a:p>
          <a:p>
            <a:r>
              <a:rPr lang="en-US" dirty="0" smtClean="0"/>
              <a:t>The </a:t>
            </a:r>
            <a:r>
              <a:rPr lang="en-US" dirty="0"/>
              <a:t>American Indians often provided </a:t>
            </a:r>
            <a:r>
              <a:rPr lang="en-US" dirty="0" err="1"/>
              <a:t>DeSoto</a:t>
            </a:r>
            <a:r>
              <a:rPr lang="en-US" dirty="0"/>
              <a:t> false information regarding vast stores of gold further north in an attempt to protect their own villages/towns. Though </a:t>
            </a:r>
            <a:r>
              <a:rPr lang="en-US" dirty="0" err="1"/>
              <a:t>DeSoto</a:t>
            </a:r>
            <a:r>
              <a:rPr lang="en-US" dirty="0"/>
              <a:t> never found the gold he desired, he did introduce Europe to southeastern North America</a:t>
            </a:r>
          </a:p>
        </p:txBody>
      </p:sp>
      <p:pic>
        <p:nvPicPr>
          <p:cNvPr id="1026" name="Picture 2" descr="https://upload.wikimedia.org/wikipedia/commons/1/14/De_Soto_by_Telfer_&amp;_Sartai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44227" y="1991487"/>
            <a:ext cx="3641116" cy="43183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81262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pic>
        <p:nvPicPr>
          <p:cNvPr id="2050" name="Picture 2" descr="Pictu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4885" y="123824"/>
            <a:ext cx="9048750" cy="67341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62741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 Soto (continued)</a:t>
            </a:r>
            <a:endParaRPr lang="en-US" dirty="0"/>
          </a:p>
        </p:txBody>
      </p:sp>
      <p:sp>
        <p:nvSpPr>
          <p:cNvPr id="3" name="Content Placeholder 2"/>
          <p:cNvSpPr>
            <a:spLocks noGrp="1"/>
          </p:cNvSpPr>
          <p:nvPr>
            <p:ph idx="1"/>
          </p:nvPr>
        </p:nvSpPr>
        <p:spPr>
          <a:xfrm>
            <a:off x="646111" y="1853248"/>
            <a:ext cx="5815281" cy="4195481"/>
          </a:xfrm>
        </p:spPr>
        <p:txBody>
          <a:bodyPr/>
          <a:lstStyle/>
          <a:p>
            <a:r>
              <a:rPr lang="en-US" dirty="0"/>
              <a:t>The journals maintained by </a:t>
            </a:r>
            <a:r>
              <a:rPr lang="en-US" dirty="0" err="1"/>
              <a:t>DeSoto’s</a:t>
            </a:r>
            <a:r>
              <a:rPr lang="en-US" dirty="0"/>
              <a:t> men are the first to give insight into the Mississippian chiefdom culture. </a:t>
            </a:r>
            <a:endParaRPr lang="en-US" dirty="0" smtClean="0"/>
          </a:p>
          <a:p>
            <a:r>
              <a:rPr lang="en-US" dirty="0" err="1" smtClean="0"/>
              <a:t>DeSoto’s</a:t>
            </a:r>
            <a:r>
              <a:rPr lang="en-US" dirty="0" smtClean="0"/>
              <a:t> </a:t>
            </a:r>
            <a:r>
              <a:rPr lang="en-US" dirty="0"/>
              <a:t>journey is credited with introducing pigs to North America and devastating diseases to the American Indian culture. </a:t>
            </a:r>
            <a:endParaRPr lang="en-US" dirty="0" smtClean="0"/>
          </a:p>
          <a:p>
            <a:pPr lvl="1"/>
            <a:r>
              <a:rPr lang="en-US" dirty="0" smtClean="0"/>
              <a:t>Smallpox </a:t>
            </a:r>
            <a:r>
              <a:rPr lang="en-US" dirty="0"/>
              <a:t>was spread by the extensive trade network utilized by the Mississippians. Measles and influenza also attacked the Mississippians at alarming rates. </a:t>
            </a:r>
          </a:p>
        </p:txBody>
      </p:sp>
      <p:pic>
        <p:nvPicPr>
          <p:cNvPr id="3074" name="Picture 2" descr="Child with Smallpox Banglades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36423" y="787838"/>
            <a:ext cx="3755018" cy="57201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86025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Pigs</a:t>
            </a:r>
            <a:endParaRPr lang="en-US" dirty="0"/>
          </a:p>
        </p:txBody>
      </p:sp>
      <p:sp>
        <p:nvSpPr>
          <p:cNvPr id="3" name="Content Placeholder 2"/>
          <p:cNvSpPr>
            <a:spLocks noGrp="1"/>
          </p:cNvSpPr>
          <p:nvPr>
            <p:ph idx="1"/>
          </p:nvPr>
        </p:nvSpPr>
        <p:spPr/>
        <p:txBody>
          <a:bodyPr/>
          <a:lstStyle/>
          <a:p>
            <a:endParaRPr lang="en-US"/>
          </a:p>
        </p:txBody>
      </p:sp>
      <p:pic>
        <p:nvPicPr>
          <p:cNvPr id="1026" name="Picture 2" descr="Image result for domestic pi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6776" y="3007834"/>
            <a:ext cx="4687180" cy="274639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feral domestic pi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96569" y="3007834"/>
            <a:ext cx="5633254" cy="34402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87821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Standards (Continued) </a:t>
            </a:r>
          </a:p>
        </p:txBody>
      </p:sp>
      <p:sp>
        <p:nvSpPr>
          <p:cNvPr id="3" name="Content Placeholder 2"/>
          <p:cNvSpPr>
            <a:spLocks noGrp="1"/>
          </p:cNvSpPr>
          <p:nvPr>
            <p:ph idx="1"/>
          </p:nvPr>
        </p:nvSpPr>
        <p:spPr>
          <a:xfrm>
            <a:off x="838200" y="1514764"/>
            <a:ext cx="10515600" cy="4662199"/>
          </a:xfrm>
        </p:spPr>
        <p:txBody>
          <a:bodyPr>
            <a:normAutofit/>
          </a:bodyPr>
          <a:lstStyle/>
          <a:p>
            <a:pPr marL="0" indent="0">
              <a:buNone/>
            </a:pPr>
            <a:r>
              <a:rPr lang="en-US" dirty="0"/>
              <a:t>SS8H2 Analyze the colonial period of Georgia’s history. </a:t>
            </a:r>
          </a:p>
          <a:p>
            <a:pPr marL="514350" indent="-514350">
              <a:buAutoNum type="alphaLcPeriod"/>
            </a:pPr>
            <a:r>
              <a:rPr lang="en-US" dirty="0"/>
              <a:t>Explain the importance of the Charter of 1732, including the reasons for settlement (philanthropy, economics, and defense). </a:t>
            </a:r>
          </a:p>
          <a:p>
            <a:pPr marL="514350" indent="-514350">
              <a:buAutoNum type="alphaLcPeriod"/>
            </a:pPr>
            <a:r>
              <a:rPr lang="en-US" dirty="0"/>
              <a:t>Analyze the relationship between James Oglethorpe, </a:t>
            </a:r>
            <a:r>
              <a:rPr lang="en-US" dirty="0" err="1"/>
              <a:t>Tomochichi</a:t>
            </a:r>
            <a:r>
              <a:rPr lang="en-US" dirty="0"/>
              <a:t>, and Mary Musgrove in establishing the city of Savannah at Yamacraw Bluff. </a:t>
            </a:r>
          </a:p>
          <a:p>
            <a:pPr marL="514350" indent="-514350">
              <a:buAutoNum type="alphaLcPeriod"/>
            </a:pPr>
            <a:r>
              <a:rPr lang="en-US" dirty="0"/>
              <a:t>Evaluate the role of diverse groups (Jews, </a:t>
            </a:r>
            <a:r>
              <a:rPr lang="en-US" dirty="0" err="1"/>
              <a:t>Salzburgers</a:t>
            </a:r>
            <a:r>
              <a:rPr lang="en-US" dirty="0"/>
              <a:t>, Highland Scots, and Malcontents) in settling Georgia during the Trustee Period. </a:t>
            </a:r>
          </a:p>
          <a:p>
            <a:pPr marL="514350" indent="-514350">
              <a:buAutoNum type="alphaLcPeriod"/>
            </a:pPr>
            <a:r>
              <a:rPr lang="en-US" dirty="0"/>
              <a:t>Explain the transition of Georgia into a royal colony with regard to land ownership, slavery, alcohol, and government. </a:t>
            </a:r>
          </a:p>
          <a:p>
            <a:pPr marL="514350" indent="-514350">
              <a:buAutoNum type="alphaLcPeriod"/>
            </a:pPr>
            <a:r>
              <a:rPr lang="en-US" dirty="0"/>
              <a:t>e. Give examples of the kinds of goods and services produced and traded in colonial Georgia.</a:t>
            </a:r>
          </a:p>
        </p:txBody>
      </p:sp>
    </p:spTree>
    <p:extLst>
      <p:ext uri="{BB962C8B-B14F-4D97-AF65-F5344CB8AC3E}">
        <p14:creationId xmlns:p14="http://schemas.microsoft.com/office/powerpoint/2010/main" val="12507389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 Soto (continued) </a:t>
            </a:r>
            <a:endParaRPr lang="en-US" dirty="0"/>
          </a:p>
        </p:txBody>
      </p:sp>
      <p:sp>
        <p:nvSpPr>
          <p:cNvPr id="3" name="Content Placeholder 2"/>
          <p:cNvSpPr>
            <a:spLocks noGrp="1"/>
          </p:cNvSpPr>
          <p:nvPr>
            <p:ph idx="1"/>
          </p:nvPr>
        </p:nvSpPr>
        <p:spPr/>
        <p:txBody>
          <a:bodyPr>
            <a:normAutofit lnSpcReduction="10000"/>
          </a:bodyPr>
          <a:lstStyle/>
          <a:p>
            <a:r>
              <a:rPr lang="en-US" dirty="0" err="1"/>
              <a:t>DeSoto’s</a:t>
            </a:r>
            <a:r>
              <a:rPr lang="en-US" dirty="0"/>
              <a:t> failed expedition (his men never found gold and he died near the Mississippi River and was buried in the river) led to increased efforts by the French and Spanish to explore the southeast coastline and to establish colonies. </a:t>
            </a:r>
            <a:endParaRPr lang="en-US" dirty="0" smtClean="0"/>
          </a:p>
          <a:p>
            <a:r>
              <a:rPr lang="en-US" dirty="0" smtClean="0"/>
              <a:t>Colonization </a:t>
            </a:r>
            <a:r>
              <a:rPr lang="en-US" dirty="0"/>
              <a:t>efforts were not met with great success. However, the most successful Spanish colonization attempt was during the “Mission Period” from 1568 – 1684. It was during this period that Spain built several missions (churches) on the barrier islands as well as on the mainland. </a:t>
            </a:r>
            <a:endParaRPr lang="en-US" dirty="0" smtClean="0"/>
          </a:p>
          <a:p>
            <a:r>
              <a:rPr lang="en-US" dirty="0" smtClean="0"/>
              <a:t>These </a:t>
            </a:r>
            <a:r>
              <a:rPr lang="en-US" dirty="0"/>
              <a:t>sites included missions on </a:t>
            </a:r>
            <a:r>
              <a:rPr lang="en-US" u="sng" dirty="0"/>
              <a:t>Cumberland Island</a:t>
            </a:r>
            <a:r>
              <a:rPr lang="en-US" dirty="0"/>
              <a:t>, St. Catherine’s Island, and near the Okefenokee Swamp. Missions built on the mainland were located as far inland as the current cities of Valdosta and Lumber </a:t>
            </a:r>
            <a:r>
              <a:rPr lang="en-US" dirty="0" smtClean="0"/>
              <a:t>City.</a:t>
            </a:r>
            <a:endParaRPr lang="en-US" dirty="0"/>
          </a:p>
        </p:txBody>
      </p:sp>
    </p:spTree>
    <p:extLst>
      <p:ext uri="{BB962C8B-B14F-4D97-AF65-F5344CB8AC3E}">
        <p14:creationId xmlns:p14="http://schemas.microsoft.com/office/powerpoint/2010/main" val="36365640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Spanish Mission</a:t>
            </a:r>
            <a:endParaRPr lang="en-US" dirty="0"/>
          </a:p>
        </p:txBody>
      </p:sp>
      <p:sp>
        <p:nvSpPr>
          <p:cNvPr id="3" name="Content Placeholder 2"/>
          <p:cNvSpPr>
            <a:spLocks noGrp="1"/>
          </p:cNvSpPr>
          <p:nvPr>
            <p:ph idx="1"/>
          </p:nvPr>
        </p:nvSpPr>
        <p:spPr/>
        <p:txBody>
          <a:bodyPr/>
          <a:lstStyle/>
          <a:p>
            <a:endParaRPr lang="en-US"/>
          </a:p>
        </p:txBody>
      </p:sp>
      <p:pic>
        <p:nvPicPr>
          <p:cNvPr id="2050" name="Picture 2" descr="Image result for spanish missions georg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6935" y="1258352"/>
            <a:ext cx="7606260" cy="52691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67939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sp>
        <p:nvSpPr>
          <p:cNvPr id="4" name="AutoShape 2" descr="Image result for spanish missions georgi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76" name="Picture 4" descr="Image result for spanish missions georg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1200839"/>
            <a:ext cx="6420011" cy="4282098"/>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Image result for dover bluff g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75586" y="2511018"/>
            <a:ext cx="5425309" cy="3354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423272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098" name="Picture 2" descr="http://www.georgiaencyclopedia.org/sites/default/files/styles/article-gallery-lowres/public/m-711.jpg?itok=iBMT5Us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9801" y="815248"/>
            <a:ext cx="7620000" cy="571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509638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Mission Period</a:t>
            </a:r>
            <a:endParaRPr lang="en-US" dirty="0"/>
          </a:p>
        </p:txBody>
      </p:sp>
      <p:sp>
        <p:nvSpPr>
          <p:cNvPr id="3" name="Content Placeholder 2"/>
          <p:cNvSpPr>
            <a:spLocks noGrp="1"/>
          </p:cNvSpPr>
          <p:nvPr>
            <p:ph idx="1"/>
          </p:nvPr>
        </p:nvSpPr>
        <p:spPr>
          <a:xfrm>
            <a:off x="646110" y="1601227"/>
            <a:ext cx="10932617" cy="5256773"/>
          </a:xfrm>
        </p:spPr>
        <p:txBody>
          <a:bodyPr>
            <a:normAutofit/>
          </a:bodyPr>
          <a:lstStyle/>
          <a:p>
            <a:r>
              <a:rPr lang="en-US" sz="2400" dirty="0"/>
              <a:t>Spanish missions were located near Mississippian towns so the priests and friars could achieve their primary goal: the conversion of the American Indians to Christianity (Catholicism</a:t>
            </a:r>
            <a:r>
              <a:rPr lang="en-US" sz="2400" dirty="0" smtClean="0"/>
              <a:t>).</a:t>
            </a:r>
          </a:p>
          <a:p>
            <a:r>
              <a:rPr lang="en-US" sz="2400" dirty="0" smtClean="0"/>
              <a:t>Consequently</a:t>
            </a:r>
            <a:r>
              <a:rPr lang="en-US" sz="2400" dirty="0"/>
              <a:t>, the missions encouraged the American Indians to embrace Spanish political and economic systems. </a:t>
            </a:r>
            <a:endParaRPr lang="en-US" sz="2400" dirty="0" smtClean="0"/>
          </a:p>
          <a:p>
            <a:r>
              <a:rPr lang="en-US" sz="2400" dirty="0" smtClean="0"/>
              <a:t>As </a:t>
            </a:r>
            <a:r>
              <a:rPr lang="en-US" sz="2400" dirty="0"/>
              <a:t>an example, to show allegiance to the Spanish, unmarried American Indian males were required to work in Saint Augustine for several months out of the year, causing considerable change to the American Indian society. </a:t>
            </a:r>
            <a:endParaRPr lang="en-US" sz="2400" dirty="0" smtClean="0"/>
          </a:p>
        </p:txBody>
      </p:sp>
    </p:spTree>
    <p:extLst>
      <p:ext uri="{BB962C8B-B14F-4D97-AF65-F5344CB8AC3E}">
        <p14:creationId xmlns:p14="http://schemas.microsoft.com/office/powerpoint/2010/main" val="84608485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Mission Period (continued) </a:t>
            </a:r>
            <a:endParaRPr lang="en-US" dirty="0"/>
          </a:p>
        </p:txBody>
      </p:sp>
      <p:sp>
        <p:nvSpPr>
          <p:cNvPr id="3" name="Content Placeholder 2"/>
          <p:cNvSpPr>
            <a:spLocks noGrp="1"/>
          </p:cNvSpPr>
          <p:nvPr>
            <p:ph idx="1"/>
          </p:nvPr>
        </p:nvSpPr>
        <p:spPr>
          <a:xfrm>
            <a:off x="646111" y="1853248"/>
            <a:ext cx="11174988" cy="4195481"/>
          </a:xfrm>
        </p:spPr>
        <p:txBody>
          <a:bodyPr>
            <a:normAutofit lnSpcReduction="10000"/>
          </a:bodyPr>
          <a:lstStyle/>
          <a:p>
            <a:r>
              <a:rPr lang="en-US" sz="2800" dirty="0"/>
              <a:t>The close contact with the Spanish brought disease and death to the American Indians, who were increasingly disturbed by the changes to their own culture. </a:t>
            </a:r>
            <a:endParaRPr lang="en-US" sz="2800" dirty="0" smtClean="0"/>
          </a:p>
          <a:p>
            <a:r>
              <a:rPr lang="en-US" sz="2800" dirty="0" smtClean="0"/>
              <a:t>By </a:t>
            </a:r>
            <a:r>
              <a:rPr lang="en-US" sz="2800" dirty="0"/>
              <a:t>the mid-1600’s, the Spanish mission system was crumbling. </a:t>
            </a:r>
            <a:endParaRPr lang="en-US" sz="2800" dirty="0" smtClean="0"/>
          </a:p>
          <a:p>
            <a:r>
              <a:rPr lang="en-US" sz="2800" dirty="0" smtClean="0"/>
              <a:t>British </a:t>
            </a:r>
            <a:r>
              <a:rPr lang="en-US" sz="2800" dirty="0"/>
              <a:t>influence (based in the South Carolina colony) often stirred American Indians to raid the missions and, by 1680’s, coastal missions were abandoned by the Spanish. A pirate raid in 1684 pushed the remainder of the mission American Indians into Florida, ending the Spanish mission period in Georgia.</a:t>
            </a:r>
          </a:p>
          <a:p>
            <a:endParaRPr lang="en-US" dirty="0"/>
          </a:p>
        </p:txBody>
      </p:sp>
    </p:spTree>
    <p:extLst>
      <p:ext uri="{BB962C8B-B14F-4D97-AF65-F5344CB8AC3E}">
        <p14:creationId xmlns:p14="http://schemas.microsoft.com/office/powerpoint/2010/main" val="1026501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Glossary</a:t>
            </a:r>
          </a:p>
        </p:txBody>
      </p:sp>
      <p:sp>
        <p:nvSpPr>
          <p:cNvPr id="3" name="Content Placeholder 2"/>
          <p:cNvSpPr>
            <a:spLocks noGrp="1"/>
          </p:cNvSpPr>
          <p:nvPr>
            <p:ph sz="half" idx="1"/>
          </p:nvPr>
        </p:nvSpPr>
        <p:spPr>
          <a:xfrm>
            <a:off x="782782" y="1607199"/>
            <a:ext cx="5181600" cy="4351338"/>
          </a:xfrm>
        </p:spPr>
        <p:txBody>
          <a:bodyPr>
            <a:normAutofit/>
          </a:bodyPr>
          <a:lstStyle/>
          <a:p>
            <a:r>
              <a:rPr lang="en-US" dirty="0" err="1"/>
              <a:t>Chert</a:t>
            </a:r>
            <a:endParaRPr lang="en-US" dirty="0"/>
          </a:p>
          <a:p>
            <a:r>
              <a:rPr lang="en-US" dirty="0"/>
              <a:t>Commoners</a:t>
            </a:r>
          </a:p>
          <a:p>
            <a:r>
              <a:rPr lang="en-US" dirty="0"/>
              <a:t>Elites</a:t>
            </a:r>
          </a:p>
          <a:p>
            <a:r>
              <a:rPr lang="en-US" dirty="0"/>
              <a:t>Horticulture</a:t>
            </a:r>
          </a:p>
          <a:p>
            <a:r>
              <a:rPr lang="en-US" dirty="0"/>
              <a:t>Maize</a:t>
            </a:r>
          </a:p>
          <a:p>
            <a:r>
              <a:rPr lang="en-US" dirty="0"/>
              <a:t>Mississippian Indians</a:t>
            </a:r>
          </a:p>
          <a:p>
            <a:r>
              <a:rPr lang="en-US" dirty="0"/>
              <a:t>Okefenokee</a:t>
            </a:r>
          </a:p>
          <a:p>
            <a:r>
              <a:rPr lang="en-US" dirty="0"/>
              <a:t>Wattle and Daub</a:t>
            </a:r>
          </a:p>
        </p:txBody>
      </p:sp>
      <p:sp>
        <p:nvSpPr>
          <p:cNvPr id="4" name="Content Placeholder 3"/>
          <p:cNvSpPr>
            <a:spLocks noGrp="1"/>
          </p:cNvSpPr>
          <p:nvPr>
            <p:ph sz="half" idx="2"/>
          </p:nvPr>
        </p:nvSpPr>
        <p:spPr>
          <a:xfrm>
            <a:off x="7548419" y="1607199"/>
            <a:ext cx="5181600" cy="4351338"/>
          </a:xfrm>
        </p:spPr>
        <p:txBody>
          <a:bodyPr>
            <a:normAutofit/>
          </a:bodyPr>
          <a:lstStyle/>
          <a:p>
            <a:r>
              <a:rPr lang="en-US" dirty="0"/>
              <a:t>Indigo </a:t>
            </a:r>
          </a:p>
          <a:p>
            <a:r>
              <a:rPr lang="en-US" dirty="0"/>
              <a:t>Mulberry Tree</a:t>
            </a:r>
          </a:p>
          <a:p>
            <a:r>
              <a:rPr lang="en-US" dirty="0"/>
              <a:t>Philanthropy</a:t>
            </a:r>
          </a:p>
          <a:p>
            <a:r>
              <a:rPr lang="en-US" dirty="0"/>
              <a:t>Royal Governor</a:t>
            </a:r>
          </a:p>
          <a:p>
            <a:r>
              <a:rPr lang="en-US" dirty="0"/>
              <a:t>Worthy Poor</a:t>
            </a:r>
          </a:p>
          <a:p>
            <a:r>
              <a:rPr lang="en-US" dirty="0"/>
              <a:t>W.R.I.S.T. crops</a:t>
            </a:r>
          </a:p>
          <a:p>
            <a:r>
              <a:rPr lang="en-US" dirty="0"/>
              <a:t>Yeoman farmer</a:t>
            </a:r>
          </a:p>
        </p:txBody>
      </p:sp>
      <p:sp>
        <p:nvSpPr>
          <p:cNvPr id="5" name="Content Placeholder 3"/>
          <p:cNvSpPr txBox="1">
            <a:spLocks/>
          </p:cNvSpPr>
          <p:nvPr/>
        </p:nvSpPr>
        <p:spPr>
          <a:xfrm>
            <a:off x="3843178" y="1462820"/>
            <a:ext cx="5181600" cy="4351338"/>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Mercantilism</a:t>
            </a:r>
          </a:p>
          <a:p>
            <a:r>
              <a:rPr lang="en-US" dirty="0"/>
              <a:t>Missions</a:t>
            </a:r>
          </a:p>
          <a:p>
            <a:r>
              <a:rPr lang="en-US" dirty="0"/>
              <a:t>Hernando De Soto</a:t>
            </a:r>
          </a:p>
          <a:p>
            <a:r>
              <a:rPr lang="en-US" dirty="0"/>
              <a:t>Royal Colony</a:t>
            </a:r>
          </a:p>
          <a:p>
            <a:r>
              <a:rPr lang="en-US" dirty="0"/>
              <a:t>Trustee Period</a:t>
            </a:r>
          </a:p>
          <a:p>
            <a:r>
              <a:rPr lang="en-US" dirty="0"/>
              <a:t>Charter 1732</a:t>
            </a:r>
          </a:p>
          <a:p>
            <a:r>
              <a:rPr lang="en-US" dirty="0"/>
              <a:t>Debtor</a:t>
            </a:r>
          </a:p>
          <a:p>
            <a:r>
              <a:rPr lang="en-US" dirty="0"/>
              <a:t>Defense</a:t>
            </a:r>
          </a:p>
          <a:p>
            <a:r>
              <a:rPr lang="en-US" dirty="0"/>
              <a:t>Economics</a:t>
            </a:r>
          </a:p>
        </p:txBody>
      </p:sp>
    </p:spTree>
    <p:extLst>
      <p:ext uri="{BB962C8B-B14F-4D97-AF65-F5344CB8AC3E}">
        <p14:creationId xmlns:p14="http://schemas.microsoft.com/office/powerpoint/2010/main" val="21577481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Glossary (2)</a:t>
            </a:r>
          </a:p>
        </p:txBody>
      </p:sp>
      <p:sp>
        <p:nvSpPr>
          <p:cNvPr id="3" name="Content Placeholder 2"/>
          <p:cNvSpPr>
            <a:spLocks noGrp="1"/>
          </p:cNvSpPr>
          <p:nvPr>
            <p:ph sz="half" idx="1"/>
          </p:nvPr>
        </p:nvSpPr>
        <p:spPr>
          <a:xfrm>
            <a:off x="1521691" y="1825625"/>
            <a:ext cx="5181600" cy="4351338"/>
          </a:xfrm>
        </p:spPr>
        <p:txBody>
          <a:bodyPr>
            <a:normAutofit/>
          </a:bodyPr>
          <a:lstStyle/>
          <a:p>
            <a:r>
              <a:rPr lang="en-US" dirty="0"/>
              <a:t>De facto</a:t>
            </a:r>
          </a:p>
          <a:p>
            <a:r>
              <a:rPr lang="en-US" dirty="0"/>
              <a:t>Ebenezer/New Ebenezer </a:t>
            </a:r>
          </a:p>
          <a:p>
            <a:r>
              <a:rPr lang="en-US" dirty="0"/>
              <a:t>Highland Scots</a:t>
            </a:r>
          </a:p>
          <a:p>
            <a:r>
              <a:rPr lang="en-US" dirty="0"/>
              <a:t>Mary Musgrove</a:t>
            </a:r>
          </a:p>
          <a:p>
            <a:r>
              <a:rPr lang="en-US" dirty="0"/>
              <a:t>James Oglethorpe </a:t>
            </a:r>
          </a:p>
          <a:p>
            <a:r>
              <a:rPr lang="en-US" dirty="0" err="1"/>
              <a:t>Tomochichi</a:t>
            </a:r>
            <a:r>
              <a:rPr lang="en-US" dirty="0"/>
              <a:t> </a:t>
            </a:r>
          </a:p>
          <a:p>
            <a:r>
              <a:rPr lang="en-US" dirty="0"/>
              <a:t>Darien</a:t>
            </a:r>
          </a:p>
          <a:p>
            <a:r>
              <a:rPr lang="en-US" dirty="0"/>
              <a:t>Buffer Colony</a:t>
            </a:r>
          </a:p>
          <a:p>
            <a:r>
              <a:rPr lang="en-US" dirty="0"/>
              <a:t>Malcontents </a:t>
            </a:r>
          </a:p>
        </p:txBody>
      </p:sp>
      <p:sp>
        <p:nvSpPr>
          <p:cNvPr id="4" name="Content Placeholder 3"/>
          <p:cNvSpPr>
            <a:spLocks noGrp="1"/>
          </p:cNvSpPr>
          <p:nvPr>
            <p:ph sz="half" idx="2"/>
          </p:nvPr>
        </p:nvSpPr>
        <p:spPr/>
        <p:txBody>
          <a:bodyPr>
            <a:normAutofit/>
          </a:bodyPr>
          <a:lstStyle/>
          <a:p>
            <a:r>
              <a:rPr lang="en-US" dirty="0" err="1"/>
              <a:t>Salzburgers</a:t>
            </a:r>
            <a:endParaRPr lang="en-US" dirty="0"/>
          </a:p>
          <a:p>
            <a:r>
              <a:rPr lang="en-US" dirty="0"/>
              <a:t>Incentives</a:t>
            </a:r>
          </a:p>
          <a:p>
            <a:r>
              <a:rPr lang="en-US" dirty="0"/>
              <a:t>Bounty</a:t>
            </a:r>
          </a:p>
          <a:p>
            <a:r>
              <a:rPr lang="en-US" dirty="0"/>
              <a:t>Rice Rivers</a:t>
            </a:r>
          </a:p>
          <a:p>
            <a:r>
              <a:rPr lang="en-US" dirty="0"/>
              <a:t>Silk Industry</a:t>
            </a:r>
          </a:p>
          <a:p>
            <a:endParaRPr lang="en-US" dirty="0"/>
          </a:p>
        </p:txBody>
      </p:sp>
    </p:spTree>
    <p:extLst>
      <p:ext uri="{BB962C8B-B14F-4D97-AF65-F5344CB8AC3E}">
        <p14:creationId xmlns:p14="http://schemas.microsoft.com/office/powerpoint/2010/main" val="14664688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The Founding of Georgia</a:t>
            </a:r>
          </a:p>
        </p:txBody>
      </p:sp>
      <p:sp>
        <p:nvSpPr>
          <p:cNvPr id="6" name="Content Placeholder 5"/>
          <p:cNvSpPr>
            <a:spLocks noGrp="1"/>
          </p:cNvSpPr>
          <p:nvPr>
            <p:ph idx="1"/>
          </p:nvPr>
        </p:nvSpPr>
        <p:spPr>
          <a:xfrm>
            <a:off x="838200" y="1825625"/>
            <a:ext cx="5479473" cy="4351338"/>
          </a:xfrm>
        </p:spPr>
        <p:txBody>
          <a:bodyPr/>
          <a:lstStyle/>
          <a:p>
            <a:r>
              <a:rPr lang="en-US" dirty="0"/>
              <a:t>Georgia was “founded” on February 12, 1773. </a:t>
            </a:r>
          </a:p>
          <a:p>
            <a:r>
              <a:rPr lang="en-US" dirty="0"/>
              <a:t>Before Oglethorpe and the British arrived there were several groups of people who lived in Georgia for over 12,000 years. </a:t>
            </a:r>
          </a:p>
          <a:p>
            <a:r>
              <a:rPr lang="en-US" dirty="0"/>
              <a:t>Who were these people and where did they come from? </a:t>
            </a:r>
          </a:p>
        </p:txBody>
      </p:sp>
      <p:pic>
        <p:nvPicPr>
          <p:cNvPr id="1028" name="Picture 4" descr="Flag of Georg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87127" y="2227407"/>
            <a:ext cx="4815378" cy="30096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80173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Early People of Georgia </a:t>
            </a:r>
          </a:p>
        </p:txBody>
      </p:sp>
      <p:sp>
        <p:nvSpPr>
          <p:cNvPr id="3" name="Content Placeholder 2"/>
          <p:cNvSpPr>
            <a:spLocks noGrp="1"/>
          </p:cNvSpPr>
          <p:nvPr>
            <p:ph idx="1"/>
          </p:nvPr>
        </p:nvSpPr>
        <p:spPr>
          <a:xfrm>
            <a:off x="616528" y="1585479"/>
            <a:ext cx="5821218" cy="4843030"/>
          </a:xfrm>
        </p:spPr>
        <p:txBody>
          <a:bodyPr/>
          <a:lstStyle/>
          <a:p>
            <a:r>
              <a:rPr lang="en-US" dirty="0"/>
              <a:t>The earliest groups of people in Georgia were the Paleo, Archaic and Woodland. </a:t>
            </a:r>
          </a:p>
          <a:p>
            <a:r>
              <a:rPr lang="en-US" dirty="0"/>
              <a:t>The Mississippian Indians were the group in Georgia at the time the Europeans (Spanish) arrived in North America in 1540’s. </a:t>
            </a:r>
          </a:p>
          <a:p>
            <a:r>
              <a:rPr lang="en-US" dirty="0"/>
              <a:t>The Mississippian’s rose to dominance in Georgia about 800 CE. </a:t>
            </a:r>
          </a:p>
          <a:p>
            <a:endParaRPr lang="en-US" dirty="0"/>
          </a:p>
          <a:p>
            <a:endParaRPr lang="en-US" dirty="0"/>
          </a:p>
        </p:txBody>
      </p:sp>
      <p:pic>
        <p:nvPicPr>
          <p:cNvPr id="2050" name="Picture 2" descr="Image resul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1578" y="1690688"/>
            <a:ext cx="5238750" cy="196215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mississippi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68145" y="3813238"/>
            <a:ext cx="2133600" cy="28338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52193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92" y="-14313"/>
            <a:ext cx="12192000" cy="6858000"/>
          </a:xfrm>
          <a:prstGeom prst="rect">
            <a:avLst/>
          </a:prstGeom>
          <a:solidFill>
            <a:srgbClr val="FFC91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4" name="Picture 3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67612" y="996981"/>
            <a:ext cx="2103120" cy="3024261"/>
          </a:xfrm>
          <a:prstGeom prst="rect">
            <a:avLst/>
          </a:prstGeom>
        </p:spPr>
      </p:pic>
      <p:pic>
        <p:nvPicPr>
          <p:cNvPr id="33" name="Picture 3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60800" y="915526"/>
            <a:ext cx="3108960" cy="3136310"/>
          </a:xfrm>
          <a:prstGeom prst="rect">
            <a:avLst/>
          </a:prstGeom>
        </p:spPr>
      </p:pic>
      <p:pic>
        <p:nvPicPr>
          <p:cNvPr id="32" name="Picture 3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41128" y="915526"/>
            <a:ext cx="4701637" cy="3194581"/>
          </a:xfrm>
          <a:prstGeom prst="rect">
            <a:avLst/>
          </a:prstGeom>
        </p:spPr>
      </p:pic>
      <p:pic>
        <p:nvPicPr>
          <p:cNvPr id="31" name="Picture 3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1430" y="915526"/>
            <a:ext cx="3502569" cy="3194581"/>
          </a:xfrm>
          <a:prstGeom prst="rect">
            <a:avLst/>
          </a:prstGeom>
        </p:spPr>
      </p:pic>
      <p:sp>
        <p:nvSpPr>
          <p:cNvPr id="10" name="TextBox 9"/>
          <p:cNvSpPr txBox="1"/>
          <p:nvPr/>
        </p:nvSpPr>
        <p:spPr>
          <a:xfrm>
            <a:off x="16405" y="6624343"/>
            <a:ext cx="2653251"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KBScaredStraight" panose="02000603000000000000" pitchFamily="2" charset="0"/>
                <a:ea typeface="KBScaredStraight" panose="02000603000000000000" pitchFamily="2" charset="0"/>
                <a:cs typeface="+mn-cs"/>
              </a:rPr>
              <a:t>© 2014 Brain Wrinkles</a:t>
            </a:r>
          </a:p>
        </p:txBody>
      </p:sp>
      <p:sp>
        <p:nvSpPr>
          <p:cNvPr id="7" name="TextBox 6"/>
          <p:cNvSpPr txBox="1"/>
          <p:nvPr/>
        </p:nvSpPr>
        <p:spPr>
          <a:xfrm>
            <a:off x="1771246" y="5825067"/>
            <a:ext cx="1530685"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B050"/>
                </a:solidFill>
                <a:effectLst/>
                <a:uLnTx/>
                <a:uFillTx/>
                <a:latin typeface="Gill Sans MT" panose="020B0502020104020203" pitchFamily="34" charset="0"/>
                <a:ea typeface="KBScaredStraight" panose="02000603000000000000" pitchFamily="2" charset="0"/>
                <a:cs typeface="+mn-cs"/>
              </a:rPr>
              <a:t>Paleo</a:t>
            </a:r>
            <a:r>
              <a:rPr kumimoji="0" lang="en-US" sz="3200" b="0" i="0" u="none" strike="noStrike" kern="1200" cap="none" spc="0" normalizeH="0" baseline="0" noProof="0" dirty="0">
                <a:ln>
                  <a:noFill/>
                </a:ln>
                <a:solidFill>
                  <a:srgbClr val="00B050"/>
                </a:solidFill>
                <a:effectLst/>
                <a:uLnTx/>
                <a:uFillTx/>
                <a:latin typeface="KG Second Chances Solid" panose="02000000000000000000" pitchFamily="2" charset="0"/>
                <a:ea typeface="KBScaredStraight" panose="02000603000000000000" pitchFamily="2" charset="0"/>
                <a:cs typeface="+mn-cs"/>
              </a:rPr>
              <a:t> </a:t>
            </a:r>
          </a:p>
          <a:p>
            <a:pPr marL="571486" marR="0" lvl="0" indent="-571486"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sysClr val="windowText" lastClr="000000"/>
              </a:solidFill>
              <a:effectLst/>
              <a:uLnTx/>
              <a:uFillTx/>
              <a:latin typeface="KBScaredStraight" panose="02000603000000000000" pitchFamily="2" charset="0"/>
              <a:ea typeface="KBScaredStraight" panose="02000603000000000000" pitchFamily="2" charset="0"/>
              <a:cs typeface="+mn-cs"/>
            </a:endParaRPr>
          </a:p>
        </p:txBody>
      </p:sp>
      <p:cxnSp>
        <p:nvCxnSpPr>
          <p:cNvPr id="9" name="Straight Connector 8"/>
          <p:cNvCxnSpPr/>
          <p:nvPr/>
        </p:nvCxnSpPr>
        <p:spPr>
          <a:xfrm>
            <a:off x="973442" y="3505200"/>
            <a:ext cx="10546491" cy="1905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1362080" y="2133600"/>
            <a:ext cx="0" cy="13716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1250927" y="2133600"/>
            <a:ext cx="0" cy="13716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3914780" y="2133600"/>
            <a:ext cx="0" cy="13716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7419980" y="2133600"/>
            <a:ext cx="0" cy="13716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9648830" y="2133600"/>
            <a:ext cx="0" cy="13716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2621965" y="3850819"/>
            <a:ext cx="13825" cy="201782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5678767" y="3867752"/>
            <a:ext cx="0" cy="13716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8534410" y="3850819"/>
            <a:ext cx="0" cy="207645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10468373" y="3850819"/>
            <a:ext cx="0" cy="13716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4135717" y="5193396"/>
            <a:ext cx="3086100"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B050"/>
                </a:solidFill>
                <a:effectLst/>
                <a:uLnTx/>
                <a:uFillTx/>
                <a:latin typeface="Gill Sans MT" panose="020B0502020104020203" pitchFamily="34" charset="0"/>
                <a:ea typeface="KBScaredStraight" panose="02000603000000000000" pitchFamily="2" charset="0"/>
                <a:cs typeface="+mn-cs"/>
              </a:rPr>
              <a:t>Archaic</a:t>
            </a:r>
          </a:p>
          <a:p>
            <a:pPr marL="571486" marR="0" lvl="0" indent="-571486"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sysClr val="windowText" lastClr="000000"/>
              </a:solidFill>
              <a:effectLst/>
              <a:uLnTx/>
              <a:uFillTx/>
              <a:latin typeface="KBScaredStraight" panose="02000603000000000000" pitchFamily="2" charset="0"/>
              <a:ea typeface="KBScaredStraight" panose="02000603000000000000" pitchFamily="2" charset="0"/>
              <a:cs typeface="+mn-cs"/>
            </a:endParaRPr>
          </a:p>
        </p:txBody>
      </p:sp>
      <p:sp>
        <p:nvSpPr>
          <p:cNvPr id="21" name="TextBox 20"/>
          <p:cNvSpPr txBox="1"/>
          <p:nvPr/>
        </p:nvSpPr>
        <p:spPr>
          <a:xfrm>
            <a:off x="6846919" y="5915206"/>
            <a:ext cx="3086100"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00B050"/>
                </a:solidFill>
                <a:effectLst/>
                <a:uLnTx/>
                <a:uFillTx/>
                <a:latin typeface="Gill Sans MT" panose="020B0502020104020203" pitchFamily="34" charset="0"/>
                <a:ea typeface="KBScaredStraight" panose="02000603000000000000" pitchFamily="2" charset="0"/>
                <a:cs typeface="+mn-cs"/>
              </a:rPr>
              <a:t>Woodland</a:t>
            </a:r>
          </a:p>
          <a:p>
            <a:pPr marL="571486" marR="0" lvl="0" indent="-571486"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sysClr val="windowText" lastClr="000000"/>
              </a:solidFill>
              <a:effectLst/>
              <a:uLnTx/>
              <a:uFillTx/>
              <a:latin typeface="KBScaredStraight" panose="02000603000000000000" pitchFamily="2" charset="0"/>
              <a:ea typeface="KBScaredStraight" panose="02000603000000000000" pitchFamily="2" charset="0"/>
              <a:cs typeface="+mn-cs"/>
            </a:endParaRPr>
          </a:p>
        </p:txBody>
      </p:sp>
      <p:sp>
        <p:nvSpPr>
          <p:cNvPr id="22" name="TextBox 21"/>
          <p:cNvSpPr txBox="1"/>
          <p:nvPr/>
        </p:nvSpPr>
        <p:spPr>
          <a:xfrm>
            <a:off x="9099579" y="5222419"/>
            <a:ext cx="3086100" cy="98488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00B050"/>
                </a:solidFill>
                <a:effectLst/>
                <a:uLnTx/>
                <a:uFillTx/>
                <a:latin typeface="Gill Sans MT" panose="020B0502020104020203" pitchFamily="34" charset="0"/>
                <a:ea typeface="KBScaredStraight" panose="02000603000000000000" pitchFamily="2" charset="0"/>
                <a:cs typeface="+mn-cs"/>
              </a:rPr>
              <a:t>Mississippian</a:t>
            </a:r>
          </a:p>
          <a:p>
            <a:pPr marL="571486" marR="0" lvl="0" indent="-571486"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sysClr val="windowText" lastClr="000000"/>
              </a:solidFill>
              <a:effectLst/>
              <a:uLnTx/>
              <a:uFillTx/>
              <a:latin typeface="KBScaredStraight" panose="02000603000000000000" pitchFamily="2" charset="0"/>
              <a:ea typeface="KBScaredStraight" panose="02000603000000000000" pitchFamily="2" charset="0"/>
              <a:cs typeface="+mn-cs"/>
            </a:endParaRPr>
          </a:p>
        </p:txBody>
      </p:sp>
      <p:sp>
        <p:nvSpPr>
          <p:cNvPr id="25" name="TextBox 24"/>
          <p:cNvSpPr txBox="1"/>
          <p:nvPr/>
        </p:nvSpPr>
        <p:spPr>
          <a:xfrm>
            <a:off x="165023" y="1395387"/>
            <a:ext cx="2356013"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0000"/>
                </a:solidFill>
                <a:effectLst/>
                <a:uLnTx/>
                <a:uFillTx/>
                <a:latin typeface="KBScaredStraight" panose="02000603000000000000" pitchFamily="2" charset="0"/>
                <a:ea typeface="KBScaredStraight" panose="02000603000000000000" pitchFamily="2" charset="0"/>
                <a:cs typeface="+mn-cs"/>
              </a:rPr>
              <a:t>10000 BCE</a:t>
            </a:r>
          </a:p>
          <a:p>
            <a:pPr marL="571486" marR="0" lvl="0" indent="-571486"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sysClr val="windowText" lastClr="000000"/>
              </a:solidFill>
              <a:effectLst/>
              <a:uLnTx/>
              <a:uFillTx/>
              <a:latin typeface="KBScaredStraight" panose="02000603000000000000" pitchFamily="2" charset="0"/>
              <a:ea typeface="KBScaredStraight" panose="02000603000000000000" pitchFamily="2" charset="0"/>
              <a:cs typeface="+mn-cs"/>
            </a:endParaRPr>
          </a:p>
        </p:txBody>
      </p:sp>
      <p:sp>
        <p:nvSpPr>
          <p:cNvPr id="26" name="TextBox 25"/>
          <p:cNvSpPr txBox="1"/>
          <p:nvPr/>
        </p:nvSpPr>
        <p:spPr>
          <a:xfrm>
            <a:off x="2736773" y="1395386"/>
            <a:ext cx="2356013"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0000"/>
                </a:solidFill>
                <a:effectLst/>
                <a:uLnTx/>
                <a:uFillTx/>
                <a:latin typeface="KBScaredStraight" panose="02000603000000000000" pitchFamily="2" charset="0"/>
                <a:ea typeface="KBScaredStraight" panose="02000603000000000000" pitchFamily="2" charset="0"/>
                <a:cs typeface="+mn-cs"/>
              </a:rPr>
              <a:t>8000 BCE</a:t>
            </a:r>
          </a:p>
          <a:p>
            <a:pPr marL="571486" marR="0" lvl="0" indent="-571486"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sysClr val="windowText" lastClr="000000"/>
              </a:solidFill>
              <a:effectLst/>
              <a:uLnTx/>
              <a:uFillTx/>
              <a:latin typeface="KBScaredStraight" panose="02000603000000000000" pitchFamily="2" charset="0"/>
              <a:ea typeface="KBScaredStraight" panose="02000603000000000000" pitchFamily="2" charset="0"/>
              <a:cs typeface="+mn-cs"/>
            </a:endParaRPr>
          </a:p>
        </p:txBody>
      </p:sp>
      <p:sp>
        <p:nvSpPr>
          <p:cNvPr id="27" name="TextBox 26"/>
          <p:cNvSpPr txBox="1"/>
          <p:nvPr/>
        </p:nvSpPr>
        <p:spPr>
          <a:xfrm>
            <a:off x="6178392" y="1395386"/>
            <a:ext cx="2356013"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0000"/>
                </a:solidFill>
                <a:effectLst/>
                <a:uLnTx/>
                <a:uFillTx/>
                <a:latin typeface="KBScaredStraight" panose="02000603000000000000" pitchFamily="2" charset="0"/>
                <a:ea typeface="KBScaredStraight" panose="02000603000000000000" pitchFamily="2" charset="0"/>
                <a:cs typeface="+mn-cs"/>
              </a:rPr>
              <a:t>1000 BCE</a:t>
            </a:r>
          </a:p>
          <a:p>
            <a:pPr marL="571486" marR="0" lvl="0" indent="-571486"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sysClr val="windowText" lastClr="000000"/>
              </a:solidFill>
              <a:effectLst/>
              <a:uLnTx/>
              <a:uFillTx/>
              <a:latin typeface="KBScaredStraight" panose="02000603000000000000" pitchFamily="2" charset="0"/>
              <a:ea typeface="KBScaredStraight" panose="02000603000000000000" pitchFamily="2" charset="0"/>
              <a:cs typeface="+mn-cs"/>
            </a:endParaRPr>
          </a:p>
        </p:txBody>
      </p:sp>
      <p:sp>
        <p:nvSpPr>
          <p:cNvPr id="28" name="TextBox 27"/>
          <p:cNvSpPr txBox="1"/>
          <p:nvPr/>
        </p:nvSpPr>
        <p:spPr>
          <a:xfrm>
            <a:off x="8295560" y="1395386"/>
            <a:ext cx="2356013"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0000"/>
                </a:solidFill>
                <a:effectLst/>
                <a:uLnTx/>
                <a:uFillTx/>
                <a:latin typeface="KBScaredStraight" panose="02000603000000000000" pitchFamily="2" charset="0"/>
                <a:ea typeface="KBScaredStraight" panose="02000603000000000000" pitchFamily="2" charset="0"/>
                <a:cs typeface="+mn-cs"/>
              </a:rPr>
              <a:t>800 CE</a:t>
            </a:r>
          </a:p>
          <a:p>
            <a:pPr marL="571486" marR="0" lvl="0" indent="-571486"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sysClr val="windowText" lastClr="000000"/>
              </a:solidFill>
              <a:effectLst/>
              <a:uLnTx/>
              <a:uFillTx/>
              <a:latin typeface="KBScaredStraight" panose="02000603000000000000" pitchFamily="2" charset="0"/>
              <a:ea typeface="KBScaredStraight" panose="02000603000000000000" pitchFamily="2" charset="0"/>
              <a:cs typeface="+mn-cs"/>
            </a:endParaRPr>
          </a:p>
        </p:txBody>
      </p:sp>
      <p:sp>
        <p:nvSpPr>
          <p:cNvPr id="29" name="TextBox 28"/>
          <p:cNvSpPr txBox="1"/>
          <p:nvPr/>
        </p:nvSpPr>
        <p:spPr>
          <a:xfrm>
            <a:off x="10072921" y="1395386"/>
            <a:ext cx="2356013"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0000"/>
                </a:solidFill>
                <a:effectLst/>
                <a:uLnTx/>
                <a:uFillTx/>
                <a:latin typeface="KBScaredStraight" panose="02000603000000000000" pitchFamily="2" charset="0"/>
                <a:ea typeface="KBScaredStraight" panose="02000603000000000000" pitchFamily="2" charset="0"/>
                <a:cs typeface="+mn-cs"/>
              </a:rPr>
              <a:t>1600 CE</a:t>
            </a:r>
          </a:p>
          <a:p>
            <a:pPr marL="571486" marR="0" lvl="0" indent="-571486"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sysClr val="windowText" lastClr="000000"/>
              </a:solidFill>
              <a:effectLst/>
              <a:uLnTx/>
              <a:uFillTx/>
              <a:latin typeface="KBScaredStraight" panose="02000603000000000000" pitchFamily="2" charset="0"/>
              <a:ea typeface="KBScaredStraight" panose="02000603000000000000" pitchFamily="2" charset="0"/>
              <a:cs typeface="+mn-cs"/>
            </a:endParaRPr>
          </a:p>
        </p:txBody>
      </p:sp>
      <p:sp>
        <p:nvSpPr>
          <p:cNvPr id="30" name="Rectangle 29"/>
          <p:cNvSpPr/>
          <p:nvPr/>
        </p:nvSpPr>
        <p:spPr>
          <a:xfrm>
            <a:off x="840504" y="36186"/>
            <a:ext cx="10503260" cy="1107996"/>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w="38100">
                  <a:solidFill>
                    <a:sysClr val="windowText" lastClr="000000"/>
                  </a:solidFill>
                  <a:prstDash val="solid"/>
                </a:ln>
                <a:solidFill>
                  <a:srgbClr val="FFFFFF"/>
                </a:solidFill>
                <a:effectLst>
                  <a:glow rad="101600">
                    <a:srgbClr val="F58322"/>
                  </a:glow>
                  <a:outerShdw blurRad="38100" dist="22860" dir="5400000" algn="tl" rotWithShape="0">
                    <a:srgbClr val="000000">
                      <a:alpha val="30000"/>
                    </a:srgbClr>
                  </a:outerShdw>
                </a:effectLst>
                <a:uLnTx/>
                <a:uFillTx/>
                <a:latin typeface="Gill Sans MT" panose="020B0502020104020203" pitchFamily="34" charset="0"/>
                <a:ea typeface="+mn-ea"/>
                <a:cs typeface="+mn-cs"/>
              </a:rPr>
              <a:t>Native American Cultures</a:t>
            </a:r>
          </a:p>
        </p:txBody>
      </p:sp>
    </p:spTree>
    <p:extLst>
      <p:ext uri="{BB962C8B-B14F-4D97-AF65-F5344CB8AC3E}">
        <p14:creationId xmlns:p14="http://schemas.microsoft.com/office/powerpoint/2010/main" val="29630295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Mississippian American Indians</a:t>
            </a:r>
          </a:p>
        </p:txBody>
      </p:sp>
      <p:sp>
        <p:nvSpPr>
          <p:cNvPr id="3" name="Content Placeholder 2"/>
          <p:cNvSpPr>
            <a:spLocks noGrp="1"/>
          </p:cNvSpPr>
          <p:nvPr>
            <p:ph idx="1"/>
          </p:nvPr>
        </p:nvSpPr>
        <p:spPr>
          <a:xfrm>
            <a:off x="681181" y="1570615"/>
            <a:ext cx="6532418" cy="4977966"/>
          </a:xfrm>
        </p:spPr>
        <p:txBody>
          <a:bodyPr>
            <a:normAutofit/>
          </a:bodyPr>
          <a:lstStyle/>
          <a:p>
            <a:r>
              <a:rPr lang="en-US" dirty="0"/>
              <a:t>The Mississippian culture was a complex “chiefdom” society. </a:t>
            </a:r>
          </a:p>
          <a:p>
            <a:pPr lvl="1"/>
            <a:r>
              <a:rPr lang="en-US" dirty="0"/>
              <a:t>chiefdom- hierarchical society of “elites” (power holders) and “commoners” (work force)</a:t>
            </a:r>
          </a:p>
          <a:p>
            <a:r>
              <a:rPr lang="en-US" dirty="0"/>
              <a:t>The Mississippian created large towns near rivers that featured a central plaza, residential zones and defense structures (palisades, guard towers, and moats). </a:t>
            </a:r>
          </a:p>
          <a:p>
            <a:r>
              <a:rPr lang="en-US" dirty="0"/>
              <a:t>The focus of the plaza was the earthen mounds dedicated to religious and social activity. Some served as cemeteries. </a:t>
            </a:r>
          </a:p>
          <a:p>
            <a:endParaRPr lang="en-US" dirty="0"/>
          </a:p>
        </p:txBody>
      </p:sp>
      <p:pic>
        <p:nvPicPr>
          <p:cNvPr id="4" name="Picture 4" descr="mound0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13599" y="1690688"/>
            <a:ext cx="4821384" cy="2651760"/>
          </a:xfrm>
          <a:prstGeom prst="rect">
            <a:avLst/>
          </a:prstGeom>
          <a:ln w="38100">
            <a:solidFill>
              <a:schemeClr val="tx1"/>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2904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413</TotalTime>
  <Words>1499</Words>
  <Application>Microsoft Office PowerPoint</Application>
  <PresentationFormat>Widescreen</PresentationFormat>
  <Paragraphs>152</Paragraphs>
  <Slides>35</Slides>
  <Notes>0</Notes>
  <HiddenSlides>0</HiddenSlides>
  <MMClips>1</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35</vt:i4>
      </vt:variant>
    </vt:vector>
  </HeadingPairs>
  <TitlesOfParts>
    <vt:vector size="44" baseType="lpstr">
      <vt:lpstr>Arial</vt:lpstr>
      <vt:lpstr>Bernard MT Condensed</vt:lpstr>
      <vt:lpstr>Calibri</vt:lpstr>
      <vt:lpstr>Century Gothic</vt:lpstr>
      <vt:lpstr>Gill Sans MT</vt:lpstr>
      <vt:lpstr>KBScaredStraight</vt:lpstr>
      <vt:lpstr>KG Second Chances Solid</vt:lpstr>
      <vt:lpstr>Wingdings 3</vt:lpstr>
      <vt:lpstr>Ion</vt:lpstr>
      <vt:lpstr>Unit 2: Native Americans and European Exploration</vt:lpstr>
      <vt:lpstr>Standards</vt:lpstr>
      <vt:lpstr>Standards (Continued) </vt:lpstr>
      <vt:lpstr>Glossary</vt:lpstr>
      <vt:lpstr>Glossary (2)</vt:lpstr>
      <vt:lpstr>The Founding of Georgia</vt:lpstr>
      <vt:lpstr>Early People of Georgia </vt:lpstr>
      <vt:lpstr>PowerPoint Presentation</vt:lpstr>
      <vt:lpstr>Mississippian American Indians</vt:lpstr>
      <vt:lpstr>Mississippian Towns</vt:lpstr>
      <vt:lpstr>PowerPoint Presentation</vt:lpstr>
      <vt:lpstr>Mississippian Society and Culture</vt:lpstr>
      <vt:lpstr>PowerPoint Presentation</vt:lpstr>
      <vt:lpstr>PowerPoint Presentation</vt:lpstr>
      <vt:lpstr>Agriculture and Hunting</vt:lpstr>
      <vt:lpstr>The Mississippian (conclusion) </vt:lpstr>
      <vt:lpstr>PowerPoint Presentation</vt:lpstr>
      <vt:lpstr>Part 2: European Exploration </vt:lpstr>
      <vt:lpstr>Reasons for European Exploration</vt:lpstr>
      <vt:lpstr>PowerPoint Presentation</vt:lpstr>
      <vt:lpstr>Key Figures in Discovery </vt:lpstr>
      <vt:lpstr>PowerPoint Presentation</vt:lpstr>
      <vt:lpstr>PowerPoint Presentation</vt:lpstr>
      <vt:lpstr>PowerPoint Presentation</vt:lpstr>
      <vt:lpstr>PowerPoint Presentation</vt:lpstr>
      <vt:lpstr>Hernando De Soto</vt:lpstr>
      <vt:lpstr>PowerPoint Presentation</vt:lpstr>
      <vt:lpstr>De Soto (continued)</vt:lpstr>
      <vt:lpstr>Pigs</vt:lpstr>
      <vt:lpstr>De Soto (continued) </vt:lpstr>
      <vt:lpstr>Spanish Mission</vt:lpstr>
      <vt:lpstr>PowerPoint Presentation</vt:lpstr>
      <vt:lpstr>PowerPoint Presentation</vt:lpstr>
      <vt:lpstr>Mission Period</vt:lpstr>
      <vt:lpstr>Mission Period (continued) </vt:lpstr>
    </vt:vector>
  </TitlesOfParts>
  <Company>Cobb County School District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2: Native Americans and European Exploration</dc:title>
  <dc:creator>William Ridgely</dc:creator>
  <cp:lastModifiedBy>William Ridgely</cp:lastModifiedBy>
  <cp:revision>22</cp:revision>
  <dcterms:created xsi:type="dcterms:W3CDTF">2017-08-18T17:24:08Z</dcterms:created>
  <dcterms:modified xsi:type="dcterms:W3CDTF">2017-08-24T13:30:32Z</dcterms:modified>
</cp:coreProperties>
</file>