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sldIdLst>
    <p:sldId id="256" r:id="rId5"/>
    <p:sldId id="257" r:id="rId6"/>
    <p:sldId id="258" r:id="rId7"/>
    <p:sldId id="343" r:id="rId8"/>
    <p:sldId id="344" r:id="rId9"/>
    <p:sldId id="262" r:id="rId10"/>
    <p:sldId id="263" r:id="rId11"/>
    <p:sldId id="264" r:id="rId12"/>
    <p:sldId id="265" r:id="rId13"/>
    <p:sldId id="345" r:id="rId14"/>
    <p:sldId id="266" r:id="rId15"/>
    <p:sldId id="316" r:id="rId16"/>
    <p:sldId id="288" r:id="rId17"/>
    <p:sldId id="289" r:id="rId18"/>
    <p:sldId id="320" r:id="rId19"/>
    <p:sldId id="346" r:id="rId20"/>
    <p:sldId id="267" r:id="rId21"/>
    <p:sldId id="274" r:id="rId22"/>
    <p:sldId id="324" r:id="rId23"/>
    <p:sldId id="334" r:id="rId24"/>
    <p:sldId id="275" r:id="rId25"/>
    <p:sldId id="279" r:id="rId26"/>
    <p:sldId id="330" r:id="rId27"/>
    <p:sldId id="329" r:id="rId28"/>
    <p:sldId id="331" r:id="rId29"/>
    <p:sldId id="280" r:id="rId30"/>
    <p:sldId id="332" r:id="rId31"/>
    <p:sldId id="281" r:id="rId32"/>
    <p:sldId id="282" r:id="rId33"/>
    <p:sldId id="283" r:id="rId34"/>
    <p:sldId id="284" r:id="rId35"/>
    <p:sldId id="286" r:id="rId36"/>
    <p:sldId id="287" r:id="rId37"/>
    <p:sldId id="290" r:id="rId38"/>
    <p:sldId id="342" r:id="rId39"/>
    <p:sldId id="291" r:id="rId40"/>
    <p:sldId id="292" r:id="rId41"/>
    <p:sldId id="293" r:id="rId42"/>
    <p:sldId id="337" r:id="rId43"/>
    <p:sldId id="295" r:id="rId44"/>
    <p:sldId id="296" r:id="rId45"/>
    <p:sldId id="297" r:id="rId46"/>
    <p:sldId id="335" r:id="rId47"/>
    <p:sldId id="299" r:id="rId48"/>
    <p:sldId id="338" r:id="rId49"/>
    <p:sldId id="339" r:id="rId50"/>
    <p:sldId id="336" r:id="rId51"/>
    <p:sldId id="301" r:id="rId52"/>
    <p:sldId id="341" r:id="rId53"/>
    <p:sldId id="302" r:id="rId54"/>
    <p:sldId id="303" r:id="rId55"/>
    <p:sldId id="305" r:id="rId56"/>
    <p:sldId id="307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389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3951B3-81DE-4440-AAF6-EA00363B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17B8E-3902-4D74-A85D-81A4826EA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EE884-8EC6-4444-B164-9D74A682F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C05958-8001-4AF8-A07D-66BC1D3B3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0A0775-BD2F-4E64-8999-E78FD3CA5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83BCE2-9130-47A8-A410-A9687EF09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88613-1B9D-434D-9566-DAB1874E8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A80B8-708C-42F4-8532-A4EAE1D40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9004-BD6A-4F45-A6EB-7C58B4CFD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8F11-2BEB-4E02-BC34-DCCADC091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FB4BA-792A-464C-8207-AD1252AB2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8C8C4-B395-40E3-AC8D-A6E8AA9FD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9EFD1-D1E3-4366-B025-880229F4C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64F9-A1B4-4496-8D53-2338DE5B0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CA1BB05-68C3-4C5A-A63F-F75571DEDE2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www.buffalosoldier.net/CivilWarFlags.jpg&amp;imgrefurl=http://www.buffalosoldier.net/DavidSchooley.htm&amp;h=161&amp;w=144&amp;sz=51&amp;tbnid=_iS_O3GlYYYJ:&amp;tbnh=92&amp;tbnw=82&amp;hl=en&amp;start=5&amp;prev=/images?q=Flags+of+the+Civil+War&amp;svnum=10&amp;hl=en&amp;lr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diggerhistory.info/images/uniforms3/spicer2.jpg&amp;imgrefurl=http://www.diggerhistory.info/images/uniforms3/&amp;h=1140&amp;w=672&amp;sz=68&amp;tbnid=CKRxTwqjKRwJ:&amp;tbnh=150&amp;tbnw=88&amp;hl=en&amp;start=5&amp;prev=/images?q=uniforms++of+the+Civil+War&amp;svnum=10&amp;hl=en&amp;lr=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oldgloryprints.com/Irish_Jasper_Greens.jpg&amp;imgrefurl=http://www.oldgloryprints.com/Civil%20War%20Uniforms_Set%202.htm&amp;h=463&amp;w=370&amp;sz=132&amp;tbnid=rok0JW9KWwkJ:&amp;tbnh=125&amp;tbnw=99&amp;hl=en&amp;start=14&amp;prev=/images?q=uniforms++of+the+Civil+War&amp;svnum=10&amp;hl=en&amp;lr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connections.smsd.org/nieman/EL/clara-barton.jpg&amp;imgrefurl=http://connections.smsd.org/nieman/leadermenu.htm&amp;h=206&amp;w=154&amp;sz=6&amp;tbnid=a-_MrrVQ2O8J:&amp;tbnh=100&amp;tbnw=74&amp;hl=en&amp;start=4&amp;prev=/images?q=Clara+Barton+&amp;svnum=10&amp;hl=en&amp;lr=&amp;safe=activ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www.uua.org/uuhs/duub/images/dorotheadix.jpg&amp;imgrefurl=http://www.uua.org/uuhs/duub/articles/dorotheadix.html&amp;h=235&amp;w=175&amp;sz=23&amp;tbnid=49eOP-HpwI8J:&amp;tbnh=104&amp;tbnw=77&amp;hl=en&amp;start=12&amp;prev=/images?q=Dorothea+Dix+&amp;svnum=10&amp;hl=en&amp;lr=&amp;safe=activ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http://americancivilwar.com/pictures/stonewall_jackson_2.jpeg&amp;imgrefurl=http://americancivilwar.com/pictures/&amp;h=705&amp;w=559&amp;sz=90&amp;tbnid=0b5uIUljxFMJ:&amp;tbnh=138&amp;tbnw=109&amp;hl=en&amp;start=3&amp;prev=/images?q=Thomas+J.+Jackson+&amp;svnum=10&amp;hl=en&amp;lr=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ofthesouth.net/leefoundation/Antietam/antietam-battle.jpg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www.civil-war-token.com/images/first-reading-Emancipation-Proclamation-before-cabinet.jpg&amp;imgrefurl=http://www.civil-war-token.com/abraham-lincoln.htm&amp;h=1028&amp;w=1280&amp;sz=105&amp;tbnid=z0kw5sNqgdgJ:&amp;tbnh=120&amp;tbnw=150&amp;hl=en&amp;start=13&amp;prev=/images?q=Emancipation+Proclamation&amp;svnum=10&amp;hl=en&amp;lr=&amp;safe=active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D:\Chapter11\lincoln.html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D:\Chapter11\lincoln.html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http://americancivilwar.com/pictures/stonewall_jackson_2.jpeg&amp;imgrefurl=http://americancivilwar.com/pictures/&amp;h=705&amp;w=559&amp;sz=90&amp;tbnid=0b5uIUljxFMJ:&amp;tbnh=138&amp;tbnw=109&amp;hl=en&amp;start=3&amp;prev=/images?q=Thomas+J.+Jackson+&amp;svnum=10&amp;hl=en&amp;lr=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pbsvideodb.pbs.org/resources/civilwar/images/cwmap16.jpg&amp;imgrefurl=http://pbsvideodb.pbs.org/resources/civilwar/mapsandgraphs/map16.html&amp;h=341&amp;w=450&amp;sz=17&amp;tbnid=5wqAqpGcW5IJ:&amp;tbnh=93&amp;tbnw=124&amp;hl=en&amp;start=2&amp;prev=/images?q=map+of+Fort+Sumter&amp;svnum=10&amp;hl=en&amp;lr=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Everett-Edward-LOC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hyperlink" Target="http://images.google.com/imgres?imgurl=http://www.loc.gov/rr/program/bib/ourdocs/Images/gettysburg.jpg&amp;imgrefurl=http://www.loc.gov/rr/program/bib/ourdocs/Gettysburg.html&amp;h=248&amp;w=220&amp;sz=20&amp;tbnid=z0YywVkHPfgJ:&amp;tbnh=106&amp;tbnw=94&amp;hl=en&amp;start=10&amp;prev=/images?q=The+Gettysburg+Address+&amp;svnum=10&amp;hl=en&amp;lr=&amp;safe=active" TargetMode="Externa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hyperlink" Target="http://images.google.com/imgres?imgurl=http://home.att.net/~rjnorton/jwb.jpg&amp;imgrefurl=http://home.att.net/~rjnorton/Lincoln72.html&amp;h=375&amp;w=298&amp;sz=13&amp;tbnid=iWF8MQAoDhQJ:&amp;tbnh=118&amp;tbnw=93&amp;hl=en&amp;start=1&amp;prev=/images?q=John+Wilkes+Booth+&amp;svnum=10&amp;hl=en&amp;lr=&amp;safe=activ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U.S. History Chapter 11 Notes</a:t>
            </a:r>
            <a:br>
              <a:rPr lang="en-US" sz="4000" b="1" dirty="0"/>
            </a:br>
            <a:r>
              <a:rPr lang="en-US" sz="4000" b="1" dirty="0"/>
              <a:t>The Civil War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In the bloody Civil War, Union forces devastate the South and defeat the Confederacy. President Lincoln narrowly wins reelection, but is assassinated as the </a:t>
            </a:r>
            <a:br>
              <a:rPr lang="en-US" sz="2600" dirty="0"/>
            </a:br>
            <a:r>
              <a:rPr lang="en-US" sz="2600" dirty="0"/>
              <a:t>war ends.</a:t>
            </a:r>
          </a:p>
        </p:txBody>
      </p:sp>
      <p:pic>
        <p:nvPicPr>
          <p:cNvPr id="2054" name="Picture 6" descr="CivilWar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4113" cy="1295400"/>
          </a:xfrm>
          <a:prstGeom prst="rect">
            <a:avLst/>
          </a:prstGeom>
          <a:noFill/>
        </p:spPr>
      </p:pic>
      <p:pic>
        <p:nvPicPr>
          <p:cNvPr id="2057" name="Picture 9" descr="CivilWar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888" y="0"/>
            <a:ext cx="1154112" cy="1295400"/>
          </a:xfrm>
          <a:prstGeom prst="rect">
            <a:avLst/>
          </a:prstGeom>
          <a:noFill/>
        </p:spPr>
      </p:pic>
      <p:pic>
        <p:nvPicPr>
          <p:cNvPr id="2058" name="Picture 10" descr="CivilWar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950" y="5410200"/>
            <a:ext cx="1289050" cy="1447800"/>
          </a:xfrm>
          <a:prstGeom prst="rect">
            <a:avLst/>
          </a:prstGeom>
          <a:noFill/>
        </p:spPr>
      </p:pic>
      <p:pic>
        <p:nvPicPr>
          <p:cNvPr id="2059" name="Picture 11" descr="CivilWar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1222375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0386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dirty="0"/>
              <a:t>Form a blockade around all southern ports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dirty="0"/>
              <a:t>Take control of Confederate Capital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dirty="0"/>
              <a:t>Take control of Mississippi River—cut Confederacy in half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dirty="0"/>
              <a:t>Invade the heart of the South and crush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2054" name="Picture 6" descr="anaconda-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4972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63531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Northern Strategy:  Anaconda Plan</a:t>
            </a:r>
          </a:p>
        </p:txBody>
      </p:sp>
    </p:spTree>
    <p:extLst>
      <p:ext uri="{BB962C8B-B14F-4D97-AF65-F5344CB8AC3E}">
        <p14:creationId xmlns:p14="http://schemas.microsoft.com/office/powerpoint/2010/main" val="39926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Two Armies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1861 – Union was unprepared to fight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Many soldiers were city residents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Southern army had organized before the battle of Fort Sumter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Southerners were used to shooting guns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Neither army had uniforms (created confusion)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 Union wore blue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Confederates wore grey </a:t>
            </a:r>
          </a:p>
        </p:txBody>
      </p:sp>
      <p:pic>
        <p:nvPicPr>
          <p:cNvPr id="13317" name="Picture 5" descr="spicer2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124200"/>
            <a:ext cx="2190750" cy="3733800"/>
          </a:xfrm>
          <a:ln/>
        </p:spPr>
      </p:pic>
      <p:pic>
        <p:nvPicPr>
          <p:cNvPr id="13320" name="Picture 8" descr="Irish_Jasper_Greens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29413" y="1371600"/>
            <a:ext cx="2414587" cy="304800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Miserable War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Didn’t have antiseptics – germ killing drugs</a:t>
            </a:r>
          </a:p>
          <a:p>
            <a:r>
              <a:rPr lang="en-US" dirty="0"/>
              <a:t>Didn’t have anesthetics – pain killing drugs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- Soldiers had to bite bullets when being operated on</a:t>
            </a:r>
          </a:p>
          <a:p>
            <a:endParaRPr lang="en-US" dirty="0"/>
          </a:p>
        </p:txBody>
      </p:sp>
      <p:pic>
        <p:nvPicPr>
          <p:cNvPr id="95238" name="Picture 6" descr="Civil_War_ampu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89313"/>
            <a:ext cx="4876800" cy="3468687"/>
          </a:xfrm>
          <a:prstGeom prst="rect">
            <a:avLst/>
          </a:prstGeom>
          <a:noFill/>
        </p:spPr>
      </p:pic>
      <p:pic>
        <p:nvPicPr>
          <p:cNvPr id="95239" name="Picture 7" descr="U.S. Army surgeons were issued surgical kits. This kit contains the instruments needed to perform a variety of surgical procedures. Tiemann and Company, New York,  circa. 1864 (M-129 00072).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04050" y="0"/>
            <a:ext cx="2139950" cy="25908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Soldiers Suffer on Both Sides</a:t>
            </a:r>
            <a:r>
              <a:rPr lang="en-US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Lack of sanitation, personal hygiene lead to disease in camp (Body lice &amp; diarrhea)</a:t>
            </a:r>
          </a:p>
          <a:p>
            <a:r>
              <a:rPr lang="en-US" sz="2000" dirty="0"/>
              <a:t>Diets were unvaried, limited, unappealing  </a:t>
            </a:r>
          </a:p>
          <a:p>
            <a:r>
              <a:rPr lang="en-US" sz="2000" dirty="0"/>
              <a:t>North ate beans, bacon and hard square biscuits</a:t>
            </a:r>
          </a:p>
          <a:p>
            <a:r>
              <a:rPr lang="en-US" sz="2000" dirty="0"/>
              <a:t>South ate a stew of small cubes of beef, crumbled cornbread mixed with bacon grease </a:t>
            </a:r>
          </a:p>
          <a:p>
            <a:r>
              <a:rPr lang="en-US" sz="2000" dirty="0"/>
              <a:t>South had to use substitutes for coffee (peanuts, dried apples, &amp; corn)</a:t>
            </a:r>
          </a:p>
          <a:p>
            <a:endParaRPr lang="en-US" sz="20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4" name="Picture 6" descr="civilwarn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3" y="2133600"/>
            <a:ext cx="380523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 War Medicine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833" y="1682885"/>
            <a:ext cx="4038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U.S. Sanitary Commission worked to improve hygiene in army camps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It hired &amp; trained nurses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b="1" dirty="0"/>
              <a:t>Dorothea Dix</a:t>
            </a:r>
            <a:r>
              <a:rPr lang="en-US" sz="2000" dirty="0"/>
              <a:t> served superintendent of women nurses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Only hired women over 30 years old to avoid romance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 - Union death rate drops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Surgeon general ordered at least 1/3 of Union nurses be women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Union nurse </a:t>
            </a:r>
            <a:r>
              <a:rPr lang="en-US" sz="2000" b="1" dirty="0"/>
              <a:t>Clara Barton</a:t>
            </a:r>
            <a:r>
              <a:rPr lang="en-US" sz="2000" dirty="0"/>
              <a:t> served on front lines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Southern women also volunteered as Confederate nurses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800" b="1"/>
          </a:p>
        </p:txBody>
      </p:sp>
      <p:pic>
        <p:nvPicPr>
          <p:cNvPr id="38918" name="Picture 6" descr="clara-bar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75" y="1676400"/>
            <a:ext cx="1889125" cy="2552700"/>
          </a:xfrm>
          <a:prstGeom prst="rect">
            <a:avLst/>
          </a:prstGeom>
          <a:noFill/>
        </p:spPr>
      </p:pic>
      <p:pic>
        <p:nvPicPr>
          <p:cNvPr id="38920" name="Picture 8" descr="dorotheadi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338" y="1600200"/>
            <a:ext cx="1692275" cy="2286000"/>
          </a:xfrm>
          <a:prstGeom prst="rect">
            <a:avLst/>
          </a:prstGeom>
          <a:noFill/>
        </p:spPr>
      </p:pic>
      <p:pic>
        <p:nvPicPr>
          <p:cNvPr id="38922" name="Picture 10" descr="zouave-ambulance-cr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252913"/>
            <a:ext cx="4419600" cy="260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Revolution in Warfare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New Weapons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Rifles more accurate, faster loading, fire more rounds than muskets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</a:t>
            </a:r>
            <a:r>
              <a:rPr lang="en-US" sz="2000" b="1" dirty="0" err="1"/>
              <a:t>Minié</a:t>
            </a:r>
            <a:r>
              <a:rPr lang="en-US" sz="2000" b="1" dirty="0"/>
              <a:t> ball</a:t>
            </a:r>
            <a:r>
              <a:rPr lang="en-US" sz="2000" dirty="0"/>
              <a:t> (more destructive bullet), grenades, land mines were used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Fighting from trenches, barricades new advantage in infantry attacks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6502" name="Picture 6" descr="Williams Rapid Fire G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8038" y="1524000"/>
            <a:ext cx="3255962" cy="1957388"/>
          </a:xfrm>
          <a:noFill/>
          <a:ln/>
        </p:spPr>
      </p:pic>
      <p:pic>
        <p:nvPicPr>
          <p:cNvPr id="106505" name="Picture 9" descr="civil-war-weapo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7188" y="4670425"/>
            <a:ext cx="2436812" cy="2187575"/>
          </a:xfrm>
          <a:noFill/>
          <a:ln/>
        </p:spPr>
      </p:pic>
      <p:pic>
        <p:nvPicPr>
          <p:cNvPr id="106509" name="Picture 13" descr="100-pdr-battery-ft-putnam-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745038"/>
            <a:ext cx="2781300" cy="2112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B417-7D5C-482D-AECA-729F9B65B117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304800"/>
            <a:ext cx="7772400" cy="1828800"/>
          </a:xfrm>
        </p:spPr>
        <p:txBody>
          <a:bodyPr/>
          <a:lstStyle/>
          <a:p>
            <a:r>
              <a:rPr lang="en-US" dirty="0"/>
              <a:t>Key People of the 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1F5B5-85BD-4807-B186-677D782A7E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Northern Generals: Ulysses S. Grant, William T. Sherman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Southern Generals: Robert E. Lee, Stonewall Jackson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Union President: Abraham Lincoln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Confederate President: Jefferson Davis</a:t>
            </a:r>
          </a:p>
        </p:txBody>
      </p:sp>
    </p:spTree>
    <p:extLst>
      <p:ext uri="{BB962C8B-B14F-4D97-AF65-F5344CB8AC3E}">
        <p14:creationId xmlns:p14="http://schemas.microsoft.com/office/powerpoint/2010/main" val="152631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834"/>
            <a:ext cx="8229600" cy="1371600"/>
          </a:xfrm>
        </p:spPr>
        <p:txBody>
          <a:bodyPr/>
          <a:lstStyle/>
          <a:p>
            <a:r>
              <a:rPr lang="en-US" b="1" dirty="0"/>
              <a:t>First Battle of Bull Run</a:t>
            </a:r>
            <a:br>
              <a:rPr lang="en-US" b="1" dirty="0"/>
            </a:br>
            <a:r>
              <a:rPr lang="en-US" b="1" dirty="0"/>
              <a:t>July 21, 1861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Union army was marching to Manassas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Sightseers and picnickers followed to watch the battle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Thomas J. Jackson</a:t>
            </a:r>
            <a:r>
              <a:rPr lang="en-US" sz="2000" dirty="0"/>
              <a:t> earned nickname “Stonewall” for firm stand in battle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Confederates forced the Union to retreat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Union army got tangled up with the sightseers</a:t>
            </a:r>
          </a:p>
        </p:txBody>
      </p:sp>
      <p:pic>
        <p:nvPicPr>
          <p:cNvPr id="14342" name="Picture 6" descr="stonewall_jackson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023" y="1485900"/>
            <a:ext cx="1925637" cy="2438400"/>
          </a:xfrm>
          <a:prstGeom prst="rect">
            <a:avLst/>
          </a:prstGeom>
          <a:noFill/>
        </p:spPr>
      </p:pic>
      <p:pic>
        <p:nvPicPr>
          <p:cNvPr id="14347" name="Picture 11" descr="bullr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1906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bullr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51" y="3751263"/>
            <a:ext cx="3733800" cy="3106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113"/>
            <a:ext cx="8229600" cy="1371600"/>
          </a:xfrm>
        </p:spPr>
        <p:txBody>
          <a:bodyPr/>
          <a:lstStyle/>
          <a:p>
            <a:r>
              <a:rPr lang="en-US" b="1" dirty="0"/>
              <a:t>Battle of Antietam</a:t>
            </a:r>
            <a:br>
              <a:rPr lang="en-US" b="1" dirty="0"/>
            </a:br>
            <a:r>
              <a:rPr lang="en-US" dirty="0">
                <a:effectLst/>
              </a:rPr>
              <a:t>September 22, 1862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Union army found a copy of Lee’s battle plans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Bloodiest single-day battle of the war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- 23,000 men died (more than the war of 1812 &amp; war with Mexico combined)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Ended in a draw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Confederates retreat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McClellan does not pursue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Lincoln fired McClellan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Considered  a political victory for the north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Caused Europe to delay plans to help the south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0" name="Picture 6" descr="antietam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58913"/>
            <a:ext cx="3657600" cy="2527300"/>
          </a:xfrm>
          <a:prstGeom prst="rect">
            <a:avLst/>
          </a:prstGeom>
          <a:noFill/>
        </p:spPr>
      </p:pic>
      <p:pic>
        <p:nvPicPr>
          <p:cNvPr id="21512" name="Picture 8" descr="Antietam Batt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21138"/>
            <a:ext cx="3886200" cy="283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map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7188"/>
            <a:ext cx="9144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Part 1</a:t>
            </a:r>
            <a:br>
              <a:rPr lang="en-US" sz="4000" b="1" dirty="0"/>
            </a:br>
            <a:r>
              <a:rPr lang="en-US" sz="4000" b="1" dirty="0"/>
              <a:t>The Civil War Begins</a:t>
            </a:r>
            <a:br>
              <a:rPr lang="en-US" sz="4000" dirty="0"/>
            </a:br>
            <a:r>
              <a:rPr lang="en-US" sz="4000" dirty="0"/>
              <a:t>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secession of Southern states cause the North and the South to take up arms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 descr="antietam-mass-gr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3986213"/>
          </a:xfrm>
          <a:prstGeom prst="rect">
            <a:avLst/>
          </a:prstGeom>
          <a:noFill/>
        </p:spPr>
      </p:pic>
      <p:pic>
        <p:nvPicPr>
          <p:cNvPr id="146438" name="Picture 6" descr="antietam-csa-dea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05263"/>
            <a:ext cx="4648200" cy="2852737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Section 3</a:t>
            </a:r>
            <a:br>
              <a:rPr lang="en-US" sz="4000" b="1" dirty="0"/>
            </a:br>
            <a:r>
              <a:rPr lang="en-US" sz="4000" b="1" dirty="0"/>
              <a:t>The Politics of War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By issuing the Emancipation Proclamation, President Lincoln makes slavery the focus of the war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Emancipation Proclamation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January 1, 1863 Lincoln issued the Emancipation Proclamation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President  Lincoln’s  announcement that he would free the slaves in the rebelling  states (military strategy)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Proclamation had symbolic value by giving the war a high moral purpose (Ending Slavery)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600"/>
          </a:p>
        </p:txBody>
      </p:sp>
      <p:pic>
        <p:nvPicPr>
          <p:cNvPr id="27654" name="Picture 6" descr="3b53030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242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Emancipation Proclamation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Northern Democrats claimed it would antagonize South &amp; prolong war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Changed the character of the war (The Old South was to be destroyed)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Confederacy became more determined to preserve way of life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Compromise was no longer possible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135176" name="Picture 8" descr="first-reading-Emancipation-Proclamation-before-cabin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41638"/>
            <a:ext cx="4495800" cy="359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Emancipation Proclamation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Didn’t free the slaves in the loyal  border states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Didn’t have the power under the constitution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Also declared that African Americans could enter the army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Free blacks welcome ability to fight against slavery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- 54th regiment gained fame attacking Fort Wagner in South Carolina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32103" name="Picture 7" descr="north_south_states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59075"/>
            <a:ext cx="4495800" cy="245745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north_south_stat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28638"/>
            <a:ext cx="9144000" cy="5000625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Both Sides Face Political Problems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Neither side was completely unified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Both sides had sympathizers 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Lincoln suspended </a:t>
            </a:r>
            <a:r>
              <a:rPr lang="en-US" sz="2400" b="1" dirty="0"/>
              <a:t>habeas corpus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 order to bring accused to court &amp; name charges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Seized telegraph offices to prevent them from being used for subversion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8679" name="Picture 7" descr="Abraham Lincoln">
            <a:hlinkClick r:id="rId2" action="ppaction://hlinkfile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257425"/>
            <a:ext cx="3275013" cy="2979738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Both Sides Face Political Problems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Copperheads</a:t>
            </a:r>
            <a:r>
              <a:rPr lang="en-US" sz="2000" dirty="0"/>
              <a:t> </a:t>
            </a:r>
            <a:r>
              <a:rPr lang="en-US" dirty="0"/>
              <a:t>- </a:t>
            </a:r>
            <a:r>
              <a:rPr lang="en-US" sz="2000" dirty="0"/>
              <a:t>Northern Democrats advocating peace were among those arrested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Lincoln ignored Supreme court ruling that stated he had overstepped his constitutional boundaries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Davis denounced Lincoln, then suspended habeas corpus in South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Lincoln expands presidential powers &amp;  sets precedent  (War time)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38246" name="Picture 6" descr="copperheads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4038600" cy="286067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Conscription</a:t>
            </a: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Both sides relied on volunteers in the beginning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Casualties &amp; desertions led to </a:t>
            </a:r>
            <a:r>
              <a:rPr lang="en-US" sz="2800" b="1" dirty="0"/>
              <a:t>conscription</a:t>
            </a:r>
            <a:r>
              <a:rPr lang="en-US" sz="2800" dirty="0"/>
              <a:t> - draft to serve in army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Both armies allowed draftees to hire substitutes to serve for them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Planters with more than 20 slaves were exempted  “Rich mans war poor mans fight”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90% eligible Southerners served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92%  of the Northern soldiers were volunteers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Draft Riots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Poor white workers thought it was unfair they should have to fight a war to free slaves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- Lived in disease ridden slums</a:t>
            </a:r>
          </a:p>
          <a:p>
            <a:r>
              <a:rPr lang="en-US" sz="2000" dirty="0"/>
              <a:t>White workers feared Southern blacks would move North &amp; compete for jobs</a:t>
            </a:r>
          </a:p>
          <a:p>
            <a:r>
              <a:rPr lang="en-US" sz="2000" dirty="0"/>
              <a:t>1863  -  Mobs rampaged through New York City after they began being drafted </a:t>
            </a:r>
          </a:p>
          <a:p>
            <a:endParaRPr lang="en-US" sz="2000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9" name="Picture 9" descr="NewYorkDraftRiot1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124325" cy="285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Northern Response to Southern Succession</a:t>
            </a:r>
            <a:r>
              <a:rPr lang="en-US" sz="40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March 1861 – Abraham Lincoln took office as President of the United States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North said that the Union was older than the states it had created them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Believed the Union had to be preserved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South believed that majority rule was a threat to their liberty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North believed south was pouting because they lost the election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5126" name="Picture 6" descr="Abraham Lincol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Section 3</a:t>
            </a:r>
            <a:br>
              <a:rPr lang="en-US" dirty="0"/>
            </a:b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Civil War brings about dramatic social and economic changes in American society.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African Americans Fight for Freedom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/>
              <a:t>African-American Soldiers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African Americans 1% of North’s population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Made up 10% of army by the end of the war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Received lower pay than white troops for most of war&amp; limited on military rank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Suffered high mortality from disease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 POWs were killed or returned to slavery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Fort Pillow</a:t>
            </a:r>
            <a:r>
              <a:rPr lang="en-US" sz="1800" dirty="0"/>
              <a:t>, TN - Confederates massacred over 200 African-American POWs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33798" name="Picture 6" descr="kurzfortpi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17900"/>
            <a:ext cx="4572000" cy="334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Southern Shortages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South experienced food shortages from lost manpower, Union occupation&amp; loss of slaves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Caused inflation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1861 - $6.65 for food per month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1865 $68 for food per month if available 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Blockade created other shortages (salt, sugar, coffee, nails needles, &amp; medicine)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Some Confederates traded with enemy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Smuggled cotton into the north in exchange for food, gold or other goods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Northern Economic Growth</a:t>
            </a:r>
            <a:r>
              <a:rPr lang="en-US" dirty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Industries that supplied army boomed </a:t>
            </a:r>
          </a:p>
          <a:p>
            <a:r>
              <a:rPr lang="en-US" dirty="0"/>
              <a:t>Contractors made huge profits </a:t>
            </a:r>
          </a:p>
          <a:p>
            <a:r>
              <a:rPr lang="en-US" dirty="0"/>
              <a:t>Many workers’ standard of living dropped </a:t>
            </a:r>
          </a:p>
          <a:p>
            <a:r>
              <a:rPr lang="en-US" dirty="0"/>
              <a:t>Wages do not keep up with prices</a:t>
            </a:r>
          </a:p>
          <a:p>
            <a:r>
              <a:rPr lang="en-US" dirty="0"/>
              <a:t>Women replaced men on farms, city jobs &amp; government jobs</a:t>
            </a:r>
          </a:p>
          <a:p>
            <a:r>
              <a:rPr lang="en-US" dirty="0"/>
              <a:t>Congress established first </a:t>
            </a:r>
            <a:r>
              <a:rPr lang="en-US" b="1" dirty="0"/>
              <a:t>income tax</a:t>
            </a:r>
            <a:r>
              <a:rPr lang="en-US" dirty="0"/>
              <a:t> on earnings to pay for war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Prisons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Living conditions in prisons worse than in army camps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Andersonville</a:t>
            </a:r>
            <a:r>
              <a:rPr lang="en-US" sz="2000" dirty="0"/>
              <a:t> - worst Confederate prison, in Georgia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Had no shelter or sanitation   (men drank from same stream that served as sewer)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Housed 33,000 prisoners on 26 acres  (34 sq. ft. per man)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1/3 of prisoners died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Camp commander </a:t>
            </a:r>
            <a:r>
              <a:rPr lang="en-US" sz="2000" b="1" dirty="0"/>
              <a:t>Henry </a:t>
            </a:r>
            <a:r>
              <a:rPr lang="en-US" sz="2000" b="1" dirty="0" err="1"/>
              <a:t>Witz</a:t>
            </a:r>
            <a:r>
              <a:rPr lang="en-US" sz="2000" dirty="0"/>
              <a:t> was executed for war crimes after war</a:t>
            </a:r>
            <a:r>
              <a:rPr lang="en-US" sz="1800" dirty="0"/>
              <a:t>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2" name="Picture 6" descr="andersonv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54313"/>
            <a:ext cx="4038600" cy="263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Prisons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Northern prisons were only a little better </a:t>
            </a:r>
          </a:p>
          <a:p>
            <a:r>
              <a:rPr lang="en-US" dirty="0"/>
              <a:t> Had more space , food &amp; shelter than Southern</a:t>
            </a:r>
          </a:p>
          <a:p>
            <a:r>
              <a:rPr lang="en-US" dirty="0"/>
              <a:t>Prisoners were housed with little or no heat   (died of pneumonia)</a:t>
            </a:r>
          </a:p>
          <a:p>
            <a:r>
              <a:rPr lang="en-US" dirty="0"/>
              <a:t>12% of Confederate prisoners &amp; 15% of Union prisoners died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Section 4</a:t>
            </a:r>
            <a:br>
              <a:rPr lang="en-US" sz="4000" b="1" dirty="0"/>
            </a:br>
            <a:r>
              <a:rPr lang="en-US" sz="4000" b="1" dirty="0"/>
              <a:t> The North Takes Charge 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br>
              <a:rPr lang="en-US" sz="2800" dirty="0"/>
            </a:br>
            <a:r>
              <a:rPr lang="en-US" sz="2800" dirty="0"/>
              <a:t>Key victories at Vicksburg and Gettysburg help the Union wear down the Confederacy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 to Gettysburg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Both sides were tired of the war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Blockade was killing the south’s economy ($1 to $7 )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Northerners angry over the draft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1863 -  South defeated North at </a:t>
            </a:r>
            <a:r>
              <a:rPr lang="en-US" sz="2400" b="1" dirty="0"/>
              <a:t>Chancellorsville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Stonewall Jackson mistakenly shot by own troops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Died 8 days later of pneumonia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Lee led his army north to get supplies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hoped for a peace settlement </a:t>
            </a:r>
          </a:p>
        </p:txBody>
      </p:sp>
      <p:pic>
        <p:nvPicPr>
          <p:cNvPr id="43012" name="Picture 4" descr="stonewall_jackson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025" y="5181600"/>
            <a:ext cx="132397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Battle of Gettysburg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Neither General intended to fight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Troops ran into each other  (Confederates go to find shoes; meet Union cavalry)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July 1, 1863 -  Confederates drove Union back,&amp; took town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The Second Day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South attacked Union army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 Union army was Led by </a:t>
            </a:r>
            <a:r>
              <a:rPr lang="en-US" sz="2400" b="1" dirty="0"/>
              <a:t>General George Meade</a:t>
            </a:r>
            <a:r>
              <a:rPr lang="en-US" sz="2400" dirty="0"/>
              <a:t> on Cemetery Ridge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North repulsed repeated attacks on Little Round Top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Many exhausted Confederates surrendered &amp; Union line held</a:t>
            </a:r>
            <a:endParaRPr lang="en-US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Battle of Gettysburg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The Third Day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Armies exchange vicious artillery fire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Lee orders attack on Union lines   </a:t>
            </a:r>
            <a:r>
              <a:rPr lang="en-US" sz="2000" b="1" dirty="0"/>
              <a:t>(Pickett’s Charge)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North cut down Confederates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Meade didn’t counterattack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 -Lee retreated to Virginia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Both sides suffered staggering losses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Considered the single greatest battle of the war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Three-day battle at </a:t>
            </a:r>
            <a:r>
              <a:rPr lang="en-US" sz="2000" b="1" dirty="0"/>
              <a:t>Gettysburg</a:t>
            </a:r>
            <a:r>
              <a:rPr lang="en-US" sz="2000" dirty="0"/>
              <a:t> crippled the  South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Battle of Gettysburg is considered the turning point of war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General Lee wouldn’t never again have sufficient forces to invade the North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F844-2012-4B19-84EF-75F41874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dirty="0"/>
              <a:t>REVIEW: Ft. Sumter: 1</a:t>
            </a:r>
            <a:r>
              <a:rPr lang="en-US" baseline="30000" dirty="0"/>
              <a:t>st</a:t>
            </a:r>
            <a:r>
              <a:rPr lang="en-US" dirty="0"/>
              <a:t>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8B295-A9AD-42C3-9B83-A9129E7DA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257800" cy="4114800"/>
          </a:xfrm>
        </p:spPr>
        <p:txBody>
          <a:bodyPr/>
          <a:lstStyle/>
          <a:p>
            <a:r>
              <a:rPr lang="en-US" dirty="0"/>
              <a:t>Remember that Ft. Sumter was started after the North refused to give up their military bases in south. </a:t>
            </a:r>
          </a:p>
          <a:p>
            <a:r>
              <a:rPr lang="en-US" dirty="0"/>
              <a:t>Jefferson Davis ordered attack when Lincoln tried to restock fort. </a:t>
            </a:r>
          </a:p>
          <a:p>
            <a:r>
              <a:rPr lang="en-US" dirty="0"/>
              <a:t>7 states had already seceded, final 4 secede after Ft. Sumter. (Virginia, Arkansas, North Carolina, Tennessee) </a:t>
            </a:r>
          </a:p>
        </p:txBody>
      </p:sp>
      <p:pic>
        <p:nvPicPr>
          <p:cNvPr id="5" name="Picture 10" descr="cwmap16">
            <a:hlinkClick r:id="rId2"/>
            <a:extLst>
              <a:ext uri="{FF2B5EF4-FFF2-40B4-BE49-F238E27FC236}">
                <a16:creationId xmlns:a16="http://schemas.microsoft.com/office/drawing/2014/main" id="{2CA40C24-5471-4A72-8F3E-E3F41521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67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Gettysburg Address</a:t>
            </a:r>
            <a:r>
              <a:rPr lang="en-US" dirty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November 1863 -  ceremony held to dedicate cemetery in Gettysburg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Edward Everett</a:t>
            </a:r>
            <a:r>
              <a:rPr lang="en-US" sz="2000" dirty="0"/>
              <a:t>, noted speaker, gave flowery two-hour speech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Lincoln’s two-minute </a:t>
            </a:r>
            <a:r>
              <a:rPr lang="en-US" sz="2000" b="1" dirty="0"/>
              <a:t>Gettysburg Address</a:t>
            </a:r>
            <a:r>
              <a:rPr lang="en-US" sz="2000" dirty="0"/>
              <a:t> asserted unity of U.S.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honored dead soldiers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called for living to dedicate themselves to preserve Union &amp; freedom</a:t>
            </a:r>
          </a:p>
        </p:txBody>
      </p:sp>
      <p:pic>
        <p:nvPicPr>
          <p:cNvPr id="46086" name="Picture 6" descr="crowd-at-gettsburg-for-linco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105400"/>
            <a:ext cx="4648200" cy="1752600"/>
          </a:xfrm>
          <a:prstGeom prst="rect">
            <a:avLst/>
          </a:prstGeom>
          <a:noFill/>
        </p:spPr>
      </p:pic>
      <p:pic>
        <p:nvPicPr>
          <p:cNvPr id="46089" name="Picture 9" descr="Edward Everett">
            <a:hlinkClick r:id="rId3" tooltip="Edward Everet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1447800"/>
            <a:ext cx="1641475" cy="2895600"/>
          </a:xfrm>
          <a:prstGeom prst="rect">
            <a:avLst/>
          </a:prstGeom>
          <a:noFill/>
        </p:spPr>
      </p:pic>
      <p:pic>
        <p:nvPicPr>
          <p:cNvPr id="46091" name="Picture 11" descr="gettysbur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6888" y="1371600"/>
            <a:ext cx="229711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Confederacy Wears Down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Defeats at Gettysburg &amp; Vicksburg cost the south much of its limited fighting power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South was no longer able to unable attack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Only hoped to hang on and destroy North’s morale to get armistice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Civilian morale plummeted &amp; public called for peace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Discord in government prevented Davis from governing effectively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 Appoints Sherman</a:t>
            </a:r>
            <a:r>
              <a:rPr lang="en-US" dirty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Lincoln wanted someone who would attack General Lee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March 1864 -  Lincoln appointed  Ulysses S. Grant commander of all Union armies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Lincoln liked Grant because he could get things done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Grant appointed </a:t>
            </a:r>
            <a:r>
              <a:rPr lang="en-US" sz="2000" b="1" dirty="0"/>
              <a:t>William Tecumseh Sherman</a:t>
            </a:r>
            <a:r>
              <a:rPr lang="en-US" sz="2000" dirty="0"/>
              <a:t> commander of the military division of the Mississippi  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4" name="Picture 6" descr="wtshe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613" y="1600200"/>
            <a:ext cx="317658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 Appoints Sherman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Grant planned to attack the south on all fronts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He would pursue Lee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</a:t>
            </a:r>
            <a:r>
              <a:rPr lang="en-US" sz="2000" b="1" dirty="0"/>
              <a:t>Admiral Farragut</a:t>
            </a:r>
            <a:r>
              <a:rPr lang="en-US" sz="2000" dirty="0"/>
              <a:t> would attack Mobile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- </a:t>
            </a:r>
            <a:r>
              <a:rPr lang="en-US" sz="2000" b="1" dirty="0"/>
              <a:t>William Tecumseh Sherman</a:t>
            </a:r>
            <a:r>
              <a:rPr lang="en-US" sz="2000" dirty="0"/>
              <a:t> would lead an army southeast from Chattanooga to Atlanta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Grant &amp; Sherman believed in </a:t>
            </a:r>
            <a:r>
              <a:rPr lang="en-US" sz="2000" b="1" dirty="0"/>
              <a:t>total war</a:t>
            </a:r>
            <a:r>
              <a:rPr lang="en-US" sz="2000" dirty="0"/>
              <a:t> to destroy South’s will to fight</a:t>
            </a:r>
            <a:r>
              <a:rPr lang="en-US" sz="700" dirty="0"/>
              <a:t> </a:t>
            </a:r>
          </a:p>
          <a:p>
            <a:pPr>
              <a:lnSpc>
                <a:spcPct val="90000"/>
              </a:lnSpc>
            </a:pPr>
            <a:endParaRPr lang="en-US" sz="700" dirty="0"/>
          </a:p>
        </p:txBody>
      </p:sp>
      <p:pic>
        <p:nvPicPr>
          <p:cNvPr id="147463" name="Picture 7" descr="map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52688"/>
            <a:ext cx="4876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Sherman’s March</a:t>
            </a:r>
            <a:r>
              <a:rPr lang="en-US" dirty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September 1864 -  Sherman took Atlanta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South tried to cut supply lines  (railroads)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Sherman changed strategies  (Abandoned supply lines &amp; burned Atlanta)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50182" name="Picture 6" descr="wtshe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2046287" cy="2895600"/>
          </a:xfrm>
          <a:prstGeom prst="rect">
            <a:avLst/>
          </a:prstGeom>
          <a:noFill/>
        </p:spPr>
      </p:pic>
      <p:pic>
        <p:nvPicPr>
          <p:cNvPr id="50183" name="Picture 7" descr="cyclorama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325813"/>
            <a:ext cx="4724400" cy="3532187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Sherman’s March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Sherman cut a wide path of destruction in Georgia &amp; lived off the land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 general to wage total war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Destroyed everything in his path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Made no apologies for his actions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Said “We are not only fighting hostile armies, but a hostile people, and must make old and young, rich and poor, feel the  hard hand of war”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400"/>
          </a:p>
        </p:txBody>
      </p:sp>
      <p:pic>
        <p:nvPicPr>
          <p:cNvPr id="155654" name="Picture 6" descr="Map of Sherman's M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8188"/>
            <a:ext cx="4724400" cy="35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Sherman’s March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December 1864 – Sherman reached Savannah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Turned north to help Grant fight Lee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Inflicted even more destruction in South Carolina  (1st state to secede)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Followed by 25, 000 former slaves who were eager for freedom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Burned almost every house in his path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Stopped destroying private homes when he reached North Carolina (last state to secede)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Began handing out food &amp; supplies (realized the war was almost over)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atlanta-de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700"/>
            <a:ext cx="4419600" cy="4305300"/>
          </a:xfrm>
          <a:prstGeom prst="rect">
            <a:avLst/>
          </a:prstGeom>
          <a:noFill/>
        </p:spPr>
      </p:pic>
      <p:pic>
        <p:nvPicPr>
          <p:cNvPr id="148487" name="Picture 7" descr="atlanta-depot-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06675"/>
            <a:ext cx="4419600" cy="4251325"/>
          </a:xfrm>
          <a:prstGeom prst="rect">
            <a:avLst/>
          </a:prstGeom>
          <a:noFill/>
        </p:spPr>
      </p:pic>
      <p:sp>
        <p:nvSpPr>
          <p:cNvPr id="1484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Atlanta Before &amp; After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Surrender at </a:t>
            </a:r>
            <a:r>
              <a:rPr lang="en-US" b="1" dirty="0" err="1"/>
              <a:t>Appomatox</a:t>
            </a:r>
            <a:endParaRPr lang="en-US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March 1865 – Clear that the south was going to lose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Union forces were closing in on Richmond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Grants forces defeated Lee’s at Petersburg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April 2 1865 -  Davis’s government left Richmond, set it afire</a:t>
            </a:r>
          </a:p>
        </p:txBody>
      </p:sp>
      <p:pic>
        <p:nvPicPr>
          <p:cNvPr id="52230" name="Picture 6" descr="leejack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419600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Surrender at </a:t>
            </a:r>
            <a:r>
              <a:rPr lang="en-US" b="1" dirty="0" err="1"/>
              <a:t>Appomatox</a:t>
            </a:r>
            <a:endParaRPr lang="en-US" b="1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April 9, 1865 – Lee and Grant work out the terms of surrender at </a:t>
            </a:r>
            <a:r>
              <a:rPr lang="en-US" sz="2400" b="1" dirty="0"/>
              <a:t>Appomattox Court House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Lee’s soldiers paroled on generous terms (Lincoln’s request)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Were given them food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allowed to return to their homes and keep their horses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60774" name="Picture 6" descr="appomattox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85988"/>
            <a:ext cx="4648200" cy="3589337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5F02-7BCC-4A36-A001-1B4CBEE3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171"/>
            <a:ext cx="8229600" cy="1143000"/>
          </a:xfrm>
        </p:spPr>
        <p:txBody>
          <a:bodyPr/>
          <a:lstStyle/>
          <a:p>
            <a:r>
              <a:rPr lang="en-US" dirty="0"/>
              <a:t>The Sides Take Shape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DDCF8-1D80-4BFC-A4CD-EF397E7D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895600" cy="639762"/>
          </a:xfrm>
        </p:spPr>
        <p:txBody>
          <a:bodyPr/>
          <a:lstStyle/>
          <a:p>
            <a:r>
              <a:rPr lang="en-US" dirty="0"/>
              <a:t>Confederacy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06E529E-D51E-4FAC-97F5-5E5742FA8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13" y="2338388"/>
            <a:ext cx="2895600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167BB92-C7CF-411F-A269-E18543FAAEE3}"/>
              </a:ext>
            </a:extLst>
          </p:cNvPr>
          <p:cNvSpPr txBox="1">
            <a:spLocks/>
          </p:cNvSpPr>
          <p:nvPr/>
        </p:nvSpPr>
        <p:spPr bwMode="auto">
          <a:xfrm>
            <a:off x="457200" y="2338388"/>
            <a:ext cx="2895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sz="2000" kern="0" dirty="0"/>
              <a:t>South Carolina</a:t>
            </a:r>
          </a:p>
          <a:p>
            <a:pPr eaLnBrk="1" hangingPunct="1"/>
            <a:r>
              <a:rPr lang="en-US" sz="2000" kern="0" dirty="0"/>
              <a:t>Mississippi</a:t>
            </a:r>
          </a:p>
          <a:p>
            <a:pPr eaLnBrk="1" hangingPunct="1"/>
            <a:r>
              <a:rPr lang="en-US" sz="2000" kern="0" dirty="0"/>
              <a:t>Florida</a:t>
            </a:r>
          </a:p>
          <a:p>
            <a:pPr eaLnBrk="1" hangingPunct="1"/>
            <a:r>
              <a:rPr lang="en-US" sz="2000" kern="0" dirty="0"/>
              <a:t>Alabama</a:t>
            </a:r>
          </a:p>
          <a:p>
            <a:pPr eaLnBrk="1" hangingPunct="1"/>
            <a:r>
              <a:rPr lang="en-US" sz="2000" kern="0" dirty="0"/>
              <a:t>Georgia </a:t>
            </a:r>
          </a:p>
          <a:p>
            <a:pPr eaLnBrk="1" hangingPunct="1"/>
            <a:r>
              <a:rPr lang="en-US" sz="2000" kern="0" dirty="0"/>
              <a:t>Louisiana </a:t>
            </a:r>
          </a:p>
          <a:p>
            <a:pPr eaLnBrk="1" hangingPunct="1"/>
            <a:r>
              <a:rPr lang="en-US" sz="2000" kern="0" dirty="0"/>
              <a:t>Texas</a:t>
            </a:r>
          </a:p>
          <a:p>
            <a:pPr eaLnBrk="1" hangingPunct="1"/>
            <a:r>
              <a:rPr lang="en-US" sz="2000" kern="0" dirty="0"/>
              <a:t>Virginia</a:t>
            </a:r>
          </a:p>
          <a:p>
            <a:pPr eaLnBrk="1" hangingPunct="1"/>
            <a:r>
              <a:rPr lang="en-US" sz="2000" kern="0" dirty="0"/>
              <a:t>Arkansas</a:t>
            </a:r>
          </a:p>
          <a:p>
            <a:pPr eaLnBrk="1" hangingPunct="1"/>
            <a:r>
              <a:rPr lang="en-US" sz="2000" kern="0" dirty="0"/>
              <a:t>Tennessee</a:t>
            </a:r>
          </a:p>
          <a:p>
            <a:pPr eaLnBrk="1" hangingPunct="1"/>
            <a:r>
              <a:rPr lang="en-US" sz="2000" kern="0" dirty="0"/>
              <a:t>North Carolina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49EAF3-2C0B-4FA4-A135-9F8933A27255}"/>
              </a:ext>
            </a:extLst>
          </p:cNvPr>
          <p:cNvSpPr txBox="1">
            <a:spLocks/>
          </p:cNvSpPr>
          <p:nvPr/>
        </p:nvSpPr>
        <p:spPr bwMode="auto">
          <a:xfrm>
            <a:off x="3698132" y="2338388"/>
            <a:ext cx="2895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sz="1600" kern="0" dirty="0"/>
              <a:t>California</a:t>
            </a:r>
          </a:p>
          <a:p>
            <a:pPr eaLnBrk="1" hangingPunct="1"/>
            <a:r>
              <a:rPr lang="en-US" sz="1600" kern="0" dirty="0"/>
              <a:t>Connecticut</a:t>
            </a:r>
          </a:p>
          <a:p>
            <a:pPr eaLnBrk="1" hangingPunct="1"/>
            <a:r>
              <a:rPr lang="en-US" sz="1600" kern="0" dirty="0"/>
              <a:t>Illinois</a:t>
            </a:r>
          </a:p>
          <a:p>
            <a:pPr eaLnBrk="1" hangingPunct="1"/>
            <a:r>
              <a:rPr lang="en-US" sz="1600" kern="0" dirty="0"/>
              <a:t>Indiana </a:t>
            </a:r>
          </a:p>
          <a:p>
            <a:pPr eaLnBrk="1" hangingPunct="1"/>
            <a:r>
              <a:rPr lang="en-US" sz="1600" kern="0" dirty="0"/>
              <a:t>Iowa</a:t>
            </a:r>
          </a:p>
          <a:p>
            <a:pPr eaLnBrk="1" hangingPunct="1"/>
            <a:r>
              <a:rPr lang="en-US" sz="1600" kern="0" dirty="0"/>
              <a:t>Kansas</a:t>
            </a:r>
          </a:p>
          <a:p>
            <a:pPr eaLnBrk="1" hangingPunct="1"/>
            <a:r>
              <a:rPr lang="en-US" sz="1600" kern="0" dirty="0"/>
              <a:t>Maine</a:t>
            </a:r>
          </a:p>
          <a:p>
            <a:pPr eaLnBrk="1" hangingPunct="1"/>
            <a:r>
              <a:rPr lang="en-US" sz="1600" kern="0" dirty="0"/>
              <a:t>Massachusetts</a:t>
            </a:r>
          </a:p>
          <a:p>
            <a:pPr eaLnBrk="1" hangingPunct="1"/>
            <a:r>
              <a:rPr lang="en-US" sz="1600" kern="0" dirty="0"/>
              <a:t>Michigan</a:t>
            </a:r>
          </a:p>
          <a:p>
            <a:pPr eaLnBrk="1" hangingPunct="1"/>
            <a:r>
              <a:rPr lang="en-US" sz="1600" kern="0" dirty="0"/>
              <a:t>Minnesota</a:t>
            </a:r>
          </a:p>
          <a:p>
            <a:pPr eaLnBrk="1" hangingPunct="1"/>
            <a:r>
              <a:rPr lang="en-US" sz="1600" kern="0" dirty="0"/>
              <a:t>Missouri</a:t>
            </a:r>
          </a:p>
          <a:p>
            <a:pPr eaLnBrk="1" hangingPunct="1"/>
            <a:r>
              <a:rPr lang="en-US" sz="1600" kern="0" dirty="0"/>
              <a:t>Nevada</a:t>
            </a:r>
          </a:p>
          <a:p>
            <a:pPr eaLnBrk="1" hangingPunct="1"/>
            <a:r>
              <a:rPr lang="en-US" sz="1600" kern="0" dirty="0"/>
              <a:t>New Hampshire</a:t>
            </a:r>
          </a:p>
          <a:p>
            <a:pPr eaLnBrk="1" hangingPunct="1"/>
            <a:r>
              <a:rPr lang="en-US" sz="1600" kern="0" dirty="0"/>
              <a:t>New Jersey</a:t>
            </a:r>
          </a:p>
          <a:p>
            <a:pPr eaLnBrk="1" hangingPunct="1"/>
            <a:r>
              <a:rPr lang="en-US" sz="1600" kern="0" dirty="0"/>
              <a:t>New York</a:t>
            </a:r>
          </a:p>
          <a:p>
            <a:pPr eaLnBrk="1" hangingPunct="1"/>
            <a:endParaRPr lang="en-US" sz="1200" kern="0" dirty="0"/>
          </a:p>
          <a:p>
            <a:pPr eaLnBrk="1" hangingPunct="1"/>
            <a:endParaRPr lang="en-US" sz="1200" kern="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A63286C-7D4F-4912-A58A-0F0FF39F0153}"/>
              </a:ext>
            </a:extLst>
          </p:cNvPr>
          <p:cNvSpPr txBox="1">
            <a:spLocks/>
          </p:cNvSpPr>
          <p:nvPr/>
        </p:nvSpPr>
        <p:spPr bwMode="auto">
          <a:xfrm>
            <a:off x="6428362" y="4337237"/>
            <a:ext cx="2895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Delaware</a:t>
            </a:r>
          </a:p>
          <a:p>
            <a:pPr eaLnBrk="1" hangingPunct="1"/>
            <a:r>
              <a:rPr lang="en-US" kern="0" dirty="0"/>
              <a:t>Maryland</a:t>
            </a:r>
          </a:p>
          <a:p>
            <a:pPr eaLnBrk="1" hangingPunct="1"/>
            <a:r>
              <a:rPr lang="en-US" kern="0" dirty="0"/>
              <a:t>Kentucky</a:t>
            </a:r>
          </a:p>
          <a:p>
            <a:pPr eaLnBrk="1" hangingPunct="1"/>
            <a:r>
              <a:rPr lang="en-US" kern="0" dirty="0"/>
              <a:t>Missouri</a:t>
            </a:r>
          </a:p>
          <a:p>
            <a:pPr eaLnBrk="1" hangingPunct="1"/>
            <a:r>
              <a:rPr lang="en-US" kern="0" dirty="0"/>
              <a:t>West Virginia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44074CF-7FF3-44D8-BAAD-58CF871598B0}"/>
              </a:ext>
            </a:extLst>
          </p:cNvPr>
          <p:cNvSpPr txBox="1">
            <a:spLocks/>
          </p:cNvSpPr>
          <p:nvPr/>
        </p:nvSpPr>
        <p:spPr bwMode="auto">
          <a:xfrm>
            <a:off x="3369013" y="1535113"/>
            <a:ext cx="289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/>
            <a:r>
              <a:rPr lang="en-US" kern="0" dirty="0"/>
              <a:t>Union 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7B0DEF3-CCEA-467B-8DEF-B00DAF0F76AE}"/>
              </a:ext>
            </a:extLst>
          </p:cNvPr>
          <p:cNvSpPr txBox="1">
            <a:spLocks/>
          </p:cNvSpPr>
          <p:nvPr/>
        </p:nvSpPr>
        <p:spPr bwMode="auto">
          <a:xfrm>
            <a:off x="6412149" y="3697475"/>
            <a:ext cx="289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Border States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D80854-F21A-4DF5-8F37-68919699E5F0}"/>
              </a:ext>
            </a:extLst>
          </p:cNvPr>
          <p:cNvSpPr txBox="1">
            <a:spLocks/>
          </p:cNvSpPr>
          <p:nvPr/>
        </p:nvSpPr>
        <p:spPr bwMode="auto">
          <a:xfrm>
            <a:off x="5791200" y="1535113"/>
            <a:ext cx="289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/>
            <a:r>
              <a:rPr lang="en-US" kern="0" dirty="0"/>
              <a:t>Union  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C9DC52A-C8AA-4D54-8FF4-6855A7A2DDD8}"/>
              </a:ext>
            </a:extLst>
          </p:cNvPr>
          <p:cNvSpPr txBox="1">
            <a:spLocks/>
          </p:cNvSpPr>
          <p:nvPr/>
        </p:nvSpPr>
        <p:spPr bwMode="auto">
          <a:xfrm>
            <a:off x="6554821" y="2196155"/>
            <a:ext cx="2895600" cy="16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sz="1600" kern="0" dirty="0"/>
              <a:t>Ohio</a:t>
            </a:r>
          </a:p>
          <a:p>
            <a:pPr eaLnBrk="1" hangingPunct="1"/>
            <a:r>
              <a:rPr lang="en-US" sz="1600" kern="0" dirty="0"/>
              <a:t>Oregon</a:t>
            </a:r>
          </a:p>
          <a:p>
            <a:pPr eaLnBrk="1" hangingPunct="1"/>
            <a:r>
              <a:rPr lang="en-US" sz="1600" kern="0" dirty="0"/>
              <a:t>Pennsylvania </a:t>
            </a:r>
          </a:p>
          <a:p>
            <a:pPr eaLnBrk="1" hangingPunct="1"/>
            <a:r>
              <a:rPr lang="en-US" sz="1600" kern="0" dirty="0"/>
              <a:t>Rhode Island</a:t>
            </a:r>
          </a:p>
          <a:p>
            <a:pPr eaLnBrk="1" hangingPunct="1"/>
            <a:r>
              <a:rPr lang="en-US" sz="1600" kern="0" dirty="0"/>
              <a:t>Vermont</a:t>
            </a:r>
          </a:p>
          <a:p>
            <a:pPr eaLnBrk="1" hangingPunct="1"/>
            <a:r>
              <a:rPr lang="en-US" sz="1600" kern="0" dirty="0"/>
              <a:t>Wisconsin</a:t>
            </a:r>
          </a:p>
          <a:p>
            <a:pPr eaLnBrk="1" hangingPunct="1"/>
            <a:endParaRPr lang="en-US" sz="1200" kern="0" dirty="0"/>
          </a:p>
          <a:p>
            <a:pPr eaLnBrk="1" hangingPunct="1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786476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Section 5</a:t>
            </a:r>
            <a:br>
              <a:rPr lang="en-US" sz="4000" b="1" dirty="0"/>
            </a:br>
            <a:r>
              <a:rPr lang="en-US" sz="4000" b="1" dirty="0"/>
              <a:t>The Legacy of the War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Civil War settles long-standing disputes over states’ rights and slavery.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Political Changes caused by the War</a:t>
            </a:r>
            <a:r>
              <a:rPr lang="en-US" sz="4000" dirty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>
                <a:latin typeface="Myriad Pro"/>
                <a:cs typeface="Times New Roman" panose="02020603050405020304" pitchFamily="18" charset="0"/>
              </a:rPr>
              <a:t>Thirteenth Amendment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 (1865): </a:t>
            </a:r>
            <a:r>
              <a:rPr lang="en-US" altLang="en-US" sz="2400" b="1" u="sng" dirty="0">
                <a:latin typeface="Myriad Pro"/>
                <a:cs typeface="Times New Roman" panose="02020603050405020304" pitchFamily="18" charset="0"/>
              </a:rPr>
              <a:t>Abolished Slavery</a:t>
            </a:r>
          </a:p>
          <a:p>
            <a:endParaRPr lang="en-US" altLang="en-US" sz="2000" dirty="0"/>
          </a:p>
          <a:p>
            <a:r>
              <a:rPr lang="en-US" altLang="en-US" sz="2400" b="1" dirty="0">
                <a:latin typeface="Myriad Pro"/>
                <a:cs typeface="Times New Roman" panose="02020603050405020304" pitchFamily="18" charset="0"/>
              </a:rPr>
              <a:t>Fourteenth Amendment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 (1868): States cannot deny </a:t>
            </a:r>
            <a:r>
              <a:rPr lang="en-US" altLang="en-US" sz="2400" b="1" u="sng" dirty="0">
                <a:latin typeface="Myriad Pro"/>
                <a:cs typeface="Times New Roman" panose="02020603050405020304" pitchFamily="18" charset="0"/>
              </a:rPr>
              <a:t>Civil Rights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 to any citizen. Basically says the </a:t>
            </a:r>
            <a:r>
              <a:rPr lang="en-US" altLang="en-US" sz="2400" b="1" u="sng" dirty="0">
                <a:latin typeface="Myriad Pro"/>
                <a:cs typeface="Times New Roman" panose="02020603050405020304" pitchFamily="18" charset="0"/>
              </a:rPr>
              <a:t>Bill of Rights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 applies to the states. </a:t>
            </a:r>
          </a:p>
          <a:p>
            <a:endParaRPr lang="en-US" altLang="en-US" sz="2000" dirty="0"/>
          </a:p>
          <a:p>
            <a:r>
              <a:rPr lang="en-US" altLang="en-US" sz="2400" b="1" dirty="0">
                <a:latin typeface="Myriad Pro"/>
                <a:cs typeface="Times New Roman" panose="02020603050405020304" pitchFamily="18" charset="0"/>
              </a:rPr>
              <a:t>Fifteenth Amendment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 (1870): The right to vote cannot be denied because of “ 	</a:t>
            </a:r>
            <a:r>
              <a:rPr lang="en-US" altLang="en-US" sz="2400" b="1" u="sng" dirty="0">
                <a:latin typeface="Myriad Pro"/>
                <a:cs typeface="Times New Roman" panose="02020603050405020304" pitchFamily="18" charset="0"/>
              </a:rPr>
              <a:t>Race Color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 or</a:t>
            </a:r>
            <a:r>
              <a:rPr lang="en-US" altLang="en-US" sz="2000" dirty="0"/>
              <a:t> </a:t>
            </a:r>
            <a:r>
              <a:rPr lang="en-US" altLang="en-US" sz="2400" b="1" u="sng" dirty="0">
                <a:latin typeface="Myriad Pro"/>
                <a:cs typeface="Times New Roman" panose="02020603050405020304" pitchFamily="18" charset="0"/>
              </a:rPr>
              <a:t>Previous Condition of Servitude </a:t>
            </a:r>
            <a:r>
              <a:rPr lang="en-US" altLang="en-US" sz="2400" dirty="0">
                <a:latin typeface="Myriad Pro"/>
                <a:cs typeface="Times New Roman" panose="02020603050405020304" pitchFamily="18" charset="0"/>
              </a:rPr>
              <a:t>”.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Costs of the War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Hundreds of thousands dead, wounded; lives disrupted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- 620,000 men died in the war</a:t>
            </a:r>
          </a:p>
          <a:p>
            <a:r>
              <a:rPr lang="en-US" sz="2800" dirty="0"/>
              <a:t>Financially, war costs the government estimated $3.3 billion</a:t>
            </a:r>
          </a:p>
          <a:p>
            <a:endParaRPr lang="en-US" sz="2800" dirty="0"/>
          </a:p>
        </p:txBody>
      </p:sp>
      <p:graphicFrame>
        <p:nvGraphicFramePr>
          <p:cNvPr id="573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2336800"/>
          <a:ext cx="4419600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Chart" r:id="rId3" imgW="6096000" imgH="4057650" progId="MSGraph.Chart.8">
                  <p:embed followColorScheme="full"/>
                </p:oleObj>
              </mc:Choice>
              <mc:Fallback>
                <p:oleObj name="Chart" r:id="rId3" imgW="6096000" imgH="4057650" progId="MSGraph.Chart.8">
                  <p:embed followColorScheme="full"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36800"/>
                        <a:ext cx="4419600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Assassination of Lincoln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April 14, 1865 - Shot by John Wilkes Booth at Ford’s Theatre</a:t>
            </a:r>
          </a:p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 president to be assassinated</a:t>
            </a:r>
          </a:p>
          <a:p>
            <a:r>
              <a:rPr lang="en-US" sz="2000" dirty="0"/>
              <a:t>Assassin </a:t>
            </a:r>
            <a:r>
              <a:rPr lang="en-US" sz="2000" b="1" dirty="0"/>
              <a:t>John Wilkes Booth</a:t>
            </a:r>
            <a:r>
              <a:rPr lang="en-US" sz="2000" dirty="0"/>
              <a:t> escaped but was trapped by Union cavalry 12 days later &amp; shot in Virginia </a:t>
            </a:r>
          </a:p>
          <a:p>
            <a:r>
              <a:rPr lang="en-US" sz="2000" dirty="0"/>
              <a:t>7 million people paid respects to Lincoln’s funeral train (almost 1/3 of population</a:t>
            </a:r>
          </a:p>
          <a:p>
            <a:endParaRPr lang="en-US" sz="2000" dirty="0"/>
          </a:p>
        </p:txBody>
      </p:sp>
      <p:pic>
        <p:nvPicPr>
          <p:cNvPr id="59397" name="Picture 5" descr="lincoln and booth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371600"/>
            <a:ext cx="4038600" cy="2816225"/>
          </a:xfrm>
          <a:noFill/>
          <a:ln/>
        </p:spPr>
      </p:pic>
      <p:pic>
        <p:nvPicPr>
          <p:cNvPr id="59398" name="Picture 6" descr="lincoln assass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75138"/>
            <a:ext cx="32004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jw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5" y="5029200"/>
            <a:ext cx="14414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Choosing Sides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Border states were the key to the war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North had to have Maryland to keep contact with Washington D.C.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Lincoln ordered the arrest of lawmakers who had supported the south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Federal troops helped a group of western counties break away from Virginia  (West Virginia)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War caused many families in the border states to spilt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221" name="Picture 5" descr="north_south_states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362200"/>
            <a:ext cx="4648200" cy="254158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Expecting a Short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war came as no surprise</a:t>
            </a:r>
          </a:p>
          <a:p>
            <a:r>
              <a:rPr lang="en-US" dirty="0"/>
              <a:t>Both sides had been arguing for years</a:t>
            </a:r>
          </a:p>
          <a:p>
            <a:r>
              <a:rPr lang="en-US" dirty="0"/>
              <a:t>Everyone thought the war would be short</a:t>
            </a:r>
          </a:p>
          <a:p>
            <a:r>
              <a:rPr lang="en-US" dirty="0"/>
              <a:t>Everyone was excited</a:t>
            </a:r>
          </a:p>
          <a:p>
            <a:r>
              <a:rPr lang="en-US" dirty="0"/>
              <a:t>April 1861 – May 1865</a:t>
            </a:r>
          </a:p>
          <a:p>
            <a:r>
              <a:rPr lang="en-US" dirty="0"/>
              <a:t>620,000 deaths(estimate)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Both Sides Strengths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North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Had more people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Had most of the natural resources    (iron, coal, copper)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- 86% of the nation’s factories in the north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Union kept almost every ship in the navy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More extensive railroad system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Lincoln’s leadership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South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Had better generals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cotton profits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Fighting a defensive war (more of a will to fight)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North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Aimed to conquer south and bring it back into the Union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Didn’t have a strong enough army to invade the south a the beginning</a:t>
            </a:r>
            <a:endParaRPr lang="en-US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	- Anaconda plan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  <a:r>
              <a:rPr lang="en-US" sz="2000" dirty="0"/>
              <a:t>Union strategy to conquer South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blockade Southern ports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divide Confederacy in two in west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capture Richmond, Confederate capital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South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Only wanted to stay independent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Wanted to avoid major battles (hoped the north would get tired of fighting)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Invade North if opportunity arose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Beginning of the war south withheld cotton from Europe (hoped Europe would help south due to their need for cotton  (BIG MISTAKE)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- Europe found other places to get cotton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68A301F0EA5498A89AA4571A32666" ma:contentTypeVersion="0" ma:contentTypeDescription="Create a new document." ma:contentTypeScope="" ma:versionID="785124d25b2fa22667f0cc948def301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2B117-8431-4043-872D-69570EAB0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37CD2D5-2814-480C-B9B2-3FB2617F8BAE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7EFB3D-16A8-451C-9E35-1B2695FCC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840</TotalTime>
  <Words>1625</Words>
  <Application>Microsoft Office PowerPoint</Application>
  <PresentationFormat>On-screen Show (4:3)</PresentationFormat>
  <Paragraphs>335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Impact</vt:lpstr>
      <vt:lpstr>Myriad Pro</vt:lpstr>
      <vt:lpstr>Tahoma</vt:lpstr>
      <vt:lpstr>Times New Roman</vt:lpstr>
      <vt:lpstr>Wingdings</vt:lpstr>
      <vt:lpstr>Textured</vt:lpstr>
      <vt:lpstr>Chart</vt:lpstr>
      <vt:lpstr>U.S. History Chapter 11 Notes The Civil War </vt:lpstr>
      <vt:lpstr>Part 1 The Civil War Begins .</vt:lpstr>
      <vt:lpstr>Northern Response to Southern Succession </vt:lpstr>
      <vt:lpstr>REVIEW: Ft. Sumter: 1st Battle</vt:lpstr>
      <vt:lpstr>The Sides Take Shape</vt:lpstr>
      <vt:lpstr>Choosing Sides</vt:lpstr>
      <vt:lpstr>Expecting a Short War</vt:lpstr>
      <vt:lpstr>Both Sides Strengths</vt:lpstr>
      <vt:lpstr>Strategy</vt:lpstr>
      <vt:lpstr>PowerPoint Presentation</vt:lpstr>
      <vt:lpstr>The Two Armies</vt:lpstr>
      <vt:lpstr>Miserable War </vt:lpstr>
      <vt:lpstr>Soldiers Suffer on Both Sides </vt:lpstr>
      <vt:lpstr>Civil War Medicine</vt:lpstr>
      <vt:lpstr>A Revolution in Warfare</vt:lpstr>
      <vt:lpstr>Key People of the Civil War</vt:lpstr>
      <vt:lpstr>First Battle of Bull Run July 21, 1861 </vt:lpstr>
      <vt:lpstr>Battle of Antietam September 22, 1862</vt:lpstr>
      <vt:lpstr>PowerPoint Presentation</vt:lpstr>
      <vt:lpstr>PowerPoint Presentation</vt:lpstr>
      <vt:lpstr>Section 3 The Politics of War </vt:lpstr>
      <vt:lpstr>Emancipation Proclamation</vt:lpstr>
      <vt:lpstr>Emancipation Proclamation</vt:lpstr>
      <vt:lpstr>Emancipation Proclamation</vt:lpstr>
      <vt:lpstr>PowerPoint Presentation</vt:lpstr>
      <vt:lpstr>Both Sides Face Political Problems</vt:lpstr>
      <vt:lpstr>Both Sides Face Political Problems</vt:lpstr>
      <vt:lpstr>Conscription </vt:lpstr>
      <vt:lpstr>Draft Riots</vt:lpstr>
      <vt:lpstr>Section 3 </vt:lpstr>
      <vt:lpstr>African Americans Fight for Freedom</vt:lpstr>
      <vt:lpstr>Southern Shortages</vt:lpstr>
      <vt:lpstr>Northern Economic Growth </vt:lpstr>
      <vt:lpstr>Prisons</vt:lpstr>
      <vt:lpstr>Prisons</vt:lpstr>
      <vt:lpstr>Section 4  The North Takes Charge  </vt:lpstr>
      <vt:lpstr>Road to Gettysburg</vt:lpstr>
      <vt:lpstr>Battle of Gettysburg</vt:lpstr>
      <vt:lpstr>Battle of Gettysburg</vt:lpstr>
      <vt:lpstr>The Gettysburg Address </vt:lpstr>
      <vt:lpstr>The Confederacy Wears Down</vt:lpstr>
      <vt:lpstr>Grant Appoints Sherman </vt:lpstr>
      <vt:lpstr>Grant Appoints Sherman</vt:lpstr>
      <vt:lpstr>Sherman’s March </vt:lpstr>
      <vt:lpstr>Sherman’s March</vt:lpstr>
      <vt:lpstr>Sherman’s March</vt:lpstr>
      <vt:lpstr>Atlanta Before &amp; After </vt:lpstr>
      <vt:lpstr>The Surrender at Appomatox</vt:lpstr>
      <vt:lpstr>The Surrender at Appomatox</vt:lpstr>
      <vt:lpstr>Section 5 The Legacy of the War </vt:lpstr>
      <vt:lpstr>Political Changes caused by the War </vt:lpstr>
      <vt:lpstr>Costs of the War</vt:lpstr>
      <vt:lpstr>The Assassination of Lincoln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 Chapter 11 Notes The Civil War</dc:title>
  <dc:creator>brian</dc:creator>
  <cp:lastModifiedBy>William Ridgely</cp:lastModifiedBy>
  <cp:revision>31</cp:revision>
  <dcterms:created xsi:type="dcterms:W3CDTF">2005-11-04T03:14:06Z</dcterms:created>
  <dcterms:modified xsi:type="dcterms:W3CDTF">2017-11-27T03:02:11Z</dcterms:modified>
</cp:coreProperties>
</file>